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75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90" r:id="rId16"/>
    <p:sldId id="291" r:id="rId17"/>
    <p:sldId id="292" r:id="rId18"/>
    <p:sldId id="294" r:id="rId19"/>
    <p:sldId id="295" r:id="rId20"/>
    <p:sldId id="296" r:id="rId21"/>
    <p:sldId id="297" r:id="rId22"/>
    <p:sldId id="307" r:id="rId23"/>
    <p:sldId id="308" r:id="rId24"/>
    <p:sldId id="309" r:id="rId25"/>
    <p:sldId id="272" r:id="rId26"/>
  </p:sldIdLst>
  <p:sldSz cx="12192000" cy="6858000"/>
  <p:notesSz cx="6797675" cy="9926638"/>
  <p:custDataLst>
    <p:tags r:id="rId2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50" userDrawn="1">
          <p15:clr>
            <a:srgbClr val="A4A3A4"/>
          </p15:clr>
        </p15:guide>
        <p15:guide id="2" pos="347" userDrawn="1">
          <p15:clr>
            <a:srgbClr val="A4A3A4"/>
          </p15:clr>
        </p15:guide>
        <p15:guide id="3" pos="733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orient="horz" pos="958" userDrawn="1">
          <p15:clr>
            <a:srgbClr val="A4A3A4"/>
          </p15:clr>
        </p15:guide>
        <p15:guide id="6" orient="horz" pos="39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  <a:srgbClr val="9933FF"/>
    <a:srgbClr val="16A2D4"/>
    <a:srgbClr val="1CB3E8"/>
    <a:srgbClr val="0000FF"/>
    <a:srgbClr val="FFFFCC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80" autoAdjust="0"/>
  </p:normalViewPr>
  <p:slideViewPr>
    <p:cSldViewPr snapToGrid="0">
      <p:cViewPr>
        <p:scale>
          <a:sx n="100" d="100"/>
          <a:sy n="100" d="100"/>
        </p:scale>
        <p:origin x="58" y="-144"/>
      </p:cViewPr>
      <p:guideLst>
        <p:guide orient="horz" pos="550"/>
        <p:guide pos="347"/>
        <p:guide pos="733"/>
        <p:guide pos="529"/>
        <p:guide orient="horz" pos="958"/>
        <p:guide orient="horz" pos="3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6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8068A-8128-48F8-AAE2-CBEAEB0BF509}" type="datetimeFigureOut">
              <a:rPr lang="en-SG" smtClean="0"/>
              <a:t>28/10/2018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D71C67-AD0A-428B-AC8A-665E153F6E3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67834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BB2F0-25D7-4A2F-B369-E3D6E1DBDD4A}" type="datetimeFigureOut">
              <a:rPr lang="en-SG" smtClean="0"/>
              <a:t>28/10/2018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21F09E-6CD3-4438-8238-643ED91366D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73026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1F09E-6CD3-4438-8238-643ED91366DA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54565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26F2356-9130-4D6D-8514-E31D70A7149A}" type="slidenum">
              <a:rPr lang="en-GB" altLang="en-US" sz="1200"/>
              <a:pPr eaLnBrk="1" hangingPunct="1"/>
              <a:t>10</a:t>
            </a:fld>
            <a:endParaRPr lang="en-GB" altLang="en-US" sz="1200"/>
          </a:p>
        </p:txBody>
      </p:sp>
    </p:spTree>
    <p:extLst>
      <p:ext uri="{BB962C8B-B14F-4D97-AF65-F5344CB8AC3E}">
        <p14:creationId xmlns:p14="http://schemas.microsoft.com/office/powerpoint/2010/main" val="690609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494BDB8-543A-4019-A685-A8F7B2EC5D78}" type="slidenum">
              <a:rPr lang="en-GB" altLang="en-US" sz="1200"/>
              <a:pPr eaLnBrk="1" hangingPunct="1"/>
              <a:t>11</a:t>
            </a:fld>
            <a:endParaRPr lang="en-GB" altLang="en-US" sz="1200"/>
          </a:p>
        </p:txBody>
      </p:sp>
    </p:spTree>
    <p:extLst>
      <p:ext uri="{BB962C8B-B14F-4D97-AF65-F5344CB8AC3E}">
        <p14:creationId xmlns:p14="http://schemas.microsoft.com/office/powerpoint/2010/main" val="2376253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0FD79D34-4131-4F58-8D1D-70C6425FD13A}" type="slidenum">
              <a:rPr lang="en-GB" altLang="en-US" sz="1200"/>
              <a:pPr eaLnBrk="1" hangingPunct="1"/>
              <a:t>12</a:t>
            </a:fld>
            <a:endParaRPr lang="en-GB" altLang="en-US" sz="1200"/>
          </a:p>
        </p:txBody>
      </p:sp>
    </p:spTree>
    <p:extLst>
      <p:ext uri="{BB962C8B-B14F-4D97-AF65-F5344CB8AC3E}">
        <p14:creationId xmlns:p14="http://schemas.microsoft.com/office/powerpoint/2010/main" val="1846550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FCB9CF4-45CE-44F8-A5A2-814DA522F195}" type="slidenum">
              <a:rPr lang="en-GB" altLang="en-US" sz="1200"/>
              <a:pPr eaLnBrk="1" hangingPunct="1"/>
              <a:t>13</a:t>
            </a:fld>
            <a:endParaRPr lang="en-GB" altLang="en-US" sz="1200"/>
          </a:p>
        </p:txBody>
      </p:sp>
    </p:spTree>
    <p:extLst>
      <p:ext uri="{BB962C8B-B14F-4D97-AF65-F5344CB8AC3E}">
        <p14:creationId xmlns:p14="http://schemas.microsoft.com/office/powerpoint/2010/main" val="781617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B3D4A44-6CF7-4104-8F54-84C9853058AD}" type="slidenum">
              <a:rPr lang="en-GB" altLang="en-US" sz="1200"/>
              <a:pPr eaLnBrk="1" hangingPunct="1"/>
              <a:t>14</a:t>
            </a:fld>
            <a:endParaRPr lang="en-GB" altLang="en-US" sz="1200"/>
          </a:p>
        </p:txBody>
      </p:sp>
    </p:spTree>
    <p:extLst>
      <p:ext uri="{BB962C8B-B14F-4D97-AF65-F5344CB8AC3E}">
        <p14:creationId xmlns:p14="http://schemas.microsoft.com/office/powerpoint/2010/main" val="29558586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EB4D63C-BD45-4EA6-9372-C9985BEA9423}" type="slidenum">
              <a:rPr lang="en-GB" altLang="en-US" sz="1200"/>
              <a:pPr eaLnBrk="1" hangingPunct="1"/>
              <a:t>15</a:t>
            </a:fld>
            <a:endParaRPr lang="en-GB" altLang="en-US" sz="1200"/>
          </a:p>
        </p:txBody>
      </p:sp>
    </p:spTree>
    <p:extLst>
      <p:ext uri="{BB962C8B-B14F-4D97-AF65-F5344CB8AC3E}">
        <p14:creationId xmlns:p14="http://schemas.microsoft.com/office/powerpoint/2010/main" val="11991580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ln/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4B2BFD1-430E-4B40-9934-BDEB87629DC4}" type="slidenum">
              <a:rPr lang="en-GB" altLang="en-US" sz="1200"/>
              <a:pPr eaLnBrk="1" hangingPunct="1"/>
              <a:t>16</a:t>
            </a:fld>
            <a:endParaRPr lang="en-GB" altLang="en-US" sz="1200"/>
          </a:p>
        </p:txBody>
      </p:sp>
    </p:spTree>
    <p:extLst>
      <p:ext uri="{BB962C8B-B14F-4D97-AF65-F5344CB8AC3E}">
        <p14:creationId xmlns:p14="http://schemas.microsoft.com/office/powerpoint/2010/main" val="838667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0220F679-D8AD-44A9-815A-2A009EC6D1D3}" type="slidenum">
              <a:rPr lang="en-GB" altLang="en-US" sz="1200"/>
              <a:pPr eaLnBrk="1" hangingPunct="1"/>
              <a:t>17</a:t>
            </a:fld>
            <a:endParaRPr lang="en-GB" altLang="en-US" sz="1200"/>
          </a:p>
        </p:txBody>
      </p:sp>
    </p:spTree>
    <p:extLst>
      <p:ext uri="{BB962C8B-B14F-4D97-AF65-F5344CB8AC3E}">
        <p14:creationId xmlns:p14="http://schemas.microsoft.com/office/powerpoint/2010/main" val="19267577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75AB111-CD2A-4E55-A376-6289A888C4B6}" type="slidenum">
              <a:rPr lang="en-GB" altLang="en-US" sz="1200"/>
              <a:pPr eaLnBrk="1" hangingPunct="1"/>
              <a:t>18</a:t>
            </a:fld>
            <a:endParaRPr lang="en-GB" altLang="en-US" sz="1200"/>
          </a:p>
        </p:txBody>
      </p:sp>
    </p:spTree>
    <p:extLst>
      <p:ext uri="{BB962C8B-B14F-4D97-AF65-F5344CB8AC3E}">
        <p14:creationId xmlns:p14="http://schemas.microsoft.com/office/powerpoint/2010/main" val="15309885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6CCAA52-CA28-4164-AA01-7C1A3DEC2A1F}" type="slidenum">
              <a:rPr lang="en-GB" altLang="en-US" sz="1200"/>
              <a:pPr eaLnBrk="1" hangingPunct="1"/>
              <a:t>19</a:t>
            </a:fld>
            <a:endParaRPr lang="en-GB" altLang="en-US" sz="1200"/>
          </a:p>
        </p:txBody>
      </p:sp>
    </p:spTree>
    <p:extLst>
      <p:ext uri="{BB962C8B-B14F-4D97-AF65-F5344CB8AC3E}">
        <p14:creationId xmlns:p14="http://schemas.microsoft.com/office/powerpoint/2010/main" val="3357280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1F09E-6CD3-4438-8238-643ED91366DA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977788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19DD608-9F68-447E-B30C-10BDD74C1A68}" type="slidenum">
              <a:rPr lang="en-GB" altLang="en-US" sz="1200"/>
              <a:pPr eaLnBrk="1" hangingPunct="1"/>
              <a:t>20</a:t>
            </a:fld>
            <a:endParaRPr lang="en-GB" altLang="en-US" sz="1200"/>
          </a:p>
        </p:txBody>
      </p:sp>
    </p:spTree>
    <p:extLst>
      <p:ext uri="{BB962C8B-B14F-4D97-AF65-F5344CB8AC3E}">
        <p14:creationId xmlns:p14="http://schemas.microsoft.com/office/powerpoint/2010/main" val="5165292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ln/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2131398-BD67-402D-A90A-126C2E157335}" type="slidenum">
              <a:rPr lang="en-GB" altLang="en-US" sz="1200"/>
              <a:pPr eaLnBrk="1" hangingPunct="1"/>
              <a:t>21</a:t>
            </a:fld>
            <a:endParaRPr lang="en-GB" altLang="en-US" sz="1200"/>
          </a:p>
        </p:txBody>
      </p:sp>
    </p:spTree>
    <p:extLst>
      <p:ext uri="{BB962C8B-B14F-4D97-AF65-F5344CB8AC3E}">
        <p14:creationId xmlns:p14="http://schemas.microsoft.com/office/powerpoint/2010/main" val="2692706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7F115AE-D793-4B46-ADD7-61078B178974}" type="slidenum">
              <a:rPr lang="en-GB" altLang="en-US" sz="1200"/>
              <a:pPr eaLnBrk="1" hangingPunct="1"/>
              <a:t>3</a:t>
            </a:fld>
            <a:endParaRPr lang="en-GB" altLang="en-US" sz="1200"/>
          </a:p>
        </p:txBody>
      </p:sp>
    </p:spTree>
    <p:extLst>
      <p:ext uri="{BB962C8B-B14F-4D97-AF65-F5344CB8AC3E}">
        <p14:creationId xmlns:p14="http://schemas.microsoft.com/office/powerpoint/2010/main" val="4154669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2054ECE-617B-45F4-A49D-6F5F556AB6C8}" type="slidenum">
              <a:rPr lang="en-GB" altLang="en-US" sz="1200"/>
              <a:pPr eaLnBrk="1" hangingPunct="1"/>
              <a:t>4</a:t>
            </a:fld>
            <a:endParaRPr lang="en-GB" altLang="en-US" sz="1200"/>
          </a:p>
        </p:txBody>
      </p:sp>
    </p:spTree>
    <p:extLst>
      <p:ext uri="{BB962C8B-B14F-4D97-AF65-F5344CB8AC3E}">
        <p14:creationId xmlns:p14="http://schemas.microsoft.com/office/powerpoint/2010/main" val="2915322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3EC9F77-0C66-45C9-91AC-31025C79745E}" type="slidenum">
              <a:rPr lang="en-GB" altLang="en-US" sz="1200"/>
              <a:pPr eaLnBrk="1" hangingPunct="1"/>
              <a:t>5</a:t>
            </a:fld>
            <a:endParaRPr lang="en-GB" altLang="en-US" sz="1200"/>
          </a:p>
        </p:txBody>
      </p:sp>
    </p:spTree>
    <p:extLst>
      <p:ext uri="{BB962C8B-B14F-4D97-AF65-F5344CB8AC3E}">
        <p14:creationId xmlns:p14="http://schemas.microsoft.com/office/powerpoint/2010/main" val="279813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A6D9B8F-FD2F-4EEC-B50F-A3FEDE9A7A9D}" type="slidenum">
              <a:rPr lang="en-GB" altLang="en-US" sz="1200"/>
              <a:pPr eaLnBrk="1" hangingPunct="1"/>
              <a:t>6</a:t>
            </a:fld>
            <a:endParaRPr lang="en-GB" altLang="en-US" sz="1200"/>
          </a:p>
        </p:txBody>
      </p:sp>
    </p:spTree>
    <p:extLst>
      <p:ext uri="{BB962C8B-B14F-4D97-AF65-F5344CB8AC3E}">
        <p14:creationId xmlns:p14="http://schemas.microsoft.com/office/powerpoint/2010/main" val="2336289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013D17B3-E88F-413A-9628-F6F646DCFDEC}" type="slidenum">
              <a:rPr lang="en-GB" altLang="en-US" sz="1200"/>
              <a:pPr eaLnBrk="1" hangingPunct="1"/>
              <a:t>7</a:t>
            </a:fld>
            <a:endParaRPr lang="en-GB" altLang="en-US" sz="1200"/>
          </a:p>
        </p:txBody>
      </p:sp>
    </p:spTree>
    <p:extLst>
      <p:ext uri="{BB962C8B-B14F-4D97-AF65-F5344CB8AC3E}">
        <p14:creationId xmlns:p14="http://schemas.microsoft.com/office/powerpoint/2010/main" val="1474742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74912D4-0517-4950-AEBB-D6A84B3F3748}" type="slidenum">
              <a:rPr lang="en-GB" altLang="en-US" sz="1200"/>
              <a:pPr eaLnBrk="1" hangingPunct="1"/>
              <a:t>8</a:t>
            </a:fld>
            <a:endParaRPr lang="en-GB" altLang="en-US" sz="1200"/>
          </a:p>
        </p:txBody>
      </p:sp>
    </p:spTree>
    <p:extLst>
      <p:ext uri="{BB962C8B-B14F-4D97-AF65-F5344CB8AC3E}">
        <p14:creationId xmlns:p14="http://schemas.microsoft.com/office/powerpoint/2010/main" val="79472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880EC4D-2A93-4BEE-823F-576D5E62F4F5}" type="slidenum">
              <a:rPr lang="en-GB" altLang="en-US" sz="1200"/>
              <a:pPr eaLnBrk="1" hangingPunct="1"/>
              <a:t>9</a:t>
            </a:fld>
            <a:endParaRPr lang="en-GB" altLang="en-US" sz="1200"/>
          </a:p>
        </p:txBody>
      </p:sp>
    </p:spTree>
    <p:extLst>
      <p:ext uri="{BB962C8B-B14F-4D97-AF65-F5344CB8AC3E}">
        <p14:creationId xmlns:p14="http://schemas.microsoft.com/office/powerpoint/2010/main" val="3131781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602E-4A03-40BE-8644-76004C7DEC3B}" type="datetime1">
              <a:rPr lang="en-US" smtClean="0"/>
              <a:t>10/28/2018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r>
              <a:rPr lang="en-US" dirty="0"/>
              <a:t>Inductors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6BCF-5F9D-4E0F-BED6-7B656D34324E}" type="datetime1">
              <a:rPr lang="en-US" smtClean="0"/>
              <a:t>10/28/2018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Inductors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0A0BE-D284-4AEB-A74A-20ACC3552D67}" type="datetime1">
              <a:rPr lang="en-US" smtClean="0"/>
              <a:t>10/28/2018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Inductors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DB11E-752E-431D-8D37-5FFF87B496D4}" type="datetime1">
              <a:rPr lang="en-US" smtClean="0"/>
              <a:t>10/28/2018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Inductors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39D82-1A75-41B6-9323-A584A5A45564}" type="datetime1">
              <a:rPr lang="en-US" smtClean="0"/>
              <a:t>10/28/2018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Inductors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11F60-065B-41D6-9BAB-FAD00EE7A3E2}" type="datetime1">
              <a:rPr lang="en-US" smtClean="0"/>
              <a:t>10/28/2018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Inductors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88FDC-9AFD-436E-943B-D7D10F0FD0EA}" type="datetime1">
              <a:rPr lang="en-US" smtClean="0"/>
              <a:t>10/28/2018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Inductors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8A3DB-8986-4FDA-98BF-CC256EC55931}" type="datetime1">
              <a:rPr lang="en-US" smtClean="0"/>
              <a:t>10/28/2018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Inductors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A2580-995D-44E0-ACAA-8C44FEEA8344}" type="datetime1">
              <a:rPr lang="en-US" smtClean="0"/>
              <a:t>10/28/2018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r>
              <a:rPr lang="en-US" dirty="0"/>
              <a:t>Inductors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46034-B79C-4365-9B96-96F219A0504C}" type="datetime1">
              <a:rPr lang="en-US" smtClean="0"/>
              <a:t>10/28/2018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dirty="0"/>
              <a:t>Inductors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2D508-39B4-47F5-B8BB-B3C03A0F6ABB}" type="datetime1">
              <a:rPr lang="en-US" smtClean="0"/>
              <a:t>10/28/2018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r>
              <a:rPr lang="en-US" dirty="0"/>
              <a:t>Inductors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A1F90-CD42-4320-AAEE-29398C7E179C}" type="datetime1">
              <a:rPr lang="en-US" smtClean="0"/>
              <a:t>10/28/2018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r>
              <a:rPr lang="en-US" dirty="0"/>
              <a:t>Inductors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08B57-58F9-4A61-8820-419FDB489CCD}" type="datetime1">
              <a:rPr lang="en-US" smtClean="0"/>
              <a:t>10/28/2018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r>
              <a:rPr lang="en-US" dirty="0"/>
              <a:t>Inductors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1ED5C-B345-4A0B-BB15-CFFBCDA58EAB}" type="datetime1">
              <a:rPr lang="en-US" smtClean="0"/>
              <a:t>10/28/2018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dirty="0"/>
              <a:t>Inductors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F2A4A-5966-4A18-8610-F79A75021C6E}" type="datetime1">
              <a:rPr lang="en-US" smtClean="0"/>
              <a:t>10/28/2018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r>
              <a:rPr lang="en-US"/>
              <a:t>Inductors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r>
              <a:rPr lang="en-US"/>
              <a:t>Inductors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E792A-BC02-4007-A3C3-F1D68C005035}" type="datetime1">
              <a:rPr lang="en-US" smtClean="0"/>
              <a:t>10/28/2018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52656-19D2-47C1-B138-ACA4A9E0F27E}" type="datetime1">
              <a:rPr lang="en-US" smtClean="0"/>
              <a:t>10/28/2018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Inductors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0800" y="6314400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17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918397"/>
            <a:ext cx="7766936" cy="1646302"/>
          </a:xfrm>
        </p:spPr>
        <p:txBody>
          <a:bodyPr/>
          <a:lstStyle/>
          <a:p>
            <a:r>
              <a:rPr lang="en-SG" dirty="0">
                <a:solidFill>
                  <a:schemeClr val="accent1">
                    <a:lumMod val="75000"/>
                  </a:schemeClr>
                </a:solidFill>
                <a:latin typeface="Cooper Black" panose="0208090404030B020404" pitchFamily="18" charset="0"/>
              </a:rPr>
              <a:t>Unit 13 </a:t>
            </a:r>
            <a:br>
              <a:rPr lang="en-SG" dirty="0">
                <a:solidFill>
                  <a:schemeClr val="accent1">
                    <a:lumMod val="75000"/>
                  </a:schemeClr>
                </a:solidFill>
                <a:latin typeface="Cooper Black" panose="0208090404030B020404" pitchFamily="18" charset="0"/>
              </a:rPr>
            </a:br>
            <a:r>
              <a:rPr lang="en-SG" dirty="0">
                <a:solidFill>
                  <a:schemeClr val="accent1">
                    <a:lumMod val="75000"/>
                  </a:schemeClr>
                </a:solidFill>
                <a:latin typeface="Cooper Black" panose="0208090404030B020404" pitchFamily="18" charset="0"/>
              </a:rPr>
              <a:t>Inductors</a:t>
            </a:r>
            <a:endParaRPr lang="en-GB" altLang="en-US" dirty="0">
              <a:latin typeface="Gill Sans MT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44800" y="3564696"/>
            <a:ext cx="6429203" cy="1446550"/>
          </a:xfr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Part A: Structure &amp; Types of Inductors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5337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67488" y="400113"/>
            <a:ext cx="100584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>
                <a:solidFill>
                  <a:schemeClr val="tx1"/>
                </a:solidFill>
                <a:latin typeface="+mn-lt"/>
              </a:rPr>
              <a:t>Self-Inductance</a:t>
            </a:r>
            <a:endParaRPr lang="en-GB" altLang="en-US" sz="3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710558" y="1121057"/>
            <a:ext cx="10160000" cy="3794125"/>
          </a:xfrm>
        </p:spPr>
        <p:txBody>
          <a:bodyPr>
            <a:noAutofit/>
          </a:bodyPr>
          <a:lstStyle/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GB" altLang="en-US" sz="2800" dirty="0" err="1">
                <a:cs typeface="Times New Roman" pitchFamily="18" charset="0"/>
              </a:rPr>
              <a:t>Th</a:t>
            </a:r>
            <a:r>
              <a:rPr lang="en-US" altLang="en-US" sz="2800" dirty="0">
                <a:cs typeface="Times New Roman" pitchFamily="18" charset="0"/>
              </a:rPr>
              <a:t>e</a:t>
            </a:r>
            <a:r>
              <a:rPr lang="en-GB" altLang="en-US" sz="2800" dirty="0">
                <a:cs typeface="Times New Roman" pitchFamily="18" charset="0"/>
              </a:rPr>
              <a:t> property </a:t>
            </a:r>
            <a:r>
              <a:rPr lang="en-US" altLang="en-US" sz="2800" dirty="0">
                <a:cs typeface="Times New Roman" pitchFamily="18" charset="0"/>
              </a:rPr>
              <a:t>described </a:t>
            </a:r>
            <a:r>
              <a:rPr lang="en-GB" altLang="en-US" sz="2800" dirty="0">
                <a:cs typeface="Times New Roman" pitchFamily="18" charset="0"/>
              </a:rPr>
              <a:t>is called </a:t>
            </a:r>
            <a:r>
              <a:rPr lang="en-GB" altLang="en-US" sz="2800" b="1" i="1" dirty="0">
                <a:solidFill>
                  <a:srgbClr val="FF0000"/>
                </a:solidFill>
                <a:cs typeface="Times New Roman" pitchFamily="18" charset="0"/>
              </a:rPr>
              <a:t>self-inductance</a:t>
            </a:r>
            <a:r>
              <a:rPr lang="en-GB" altLang="en-US" sz="2800" i="1" dirty="0">
                <a:cs typeface="Times New Roman" pitchFamily="18" charset="0"/>
              </a:rPr>
              <a:t> </a:t>
            </a:r>
            <a:r>
              <a:rPr lang="en-US" altLang="en-US" sz="2800" i="1" dirty="0">
                <a:cs typeface="Times New Roman" pitchFamily="18" charset="0"/>
              </a:rPr>
              <a:t>or </a:t>
            </a:r>
            <a:r>
              <a:rPr lang="en-GB" altLang="en-US" sz="2800" dirty="0">
                <a:cs typeface="Times New Roman" pitchFamily="18" charset="0"/>
              </a:rPr>
              <a:t>simply</a:t>
            </a:r>
            <a:r>
              <a:rPr lang="en-US" altLang="en-US" sz="2800" dirty="0">
                <a:cs typeface="Times New Roman" pitchFamily="18" charset="0"/>
              </a:rPr>
              <a:t> as</a:t>
            </a:r>
            <a:r>
              <a:rPr lang="en-GB" altLang="en-US" sz="2800" dirty="0">
                <a:cs typeface="Times New Roman" pitchFamily="18" charset="0"/>
              </a:rPr>
              <a:t> </a:t>
            </a:r>
            <a:r>
              <a:rPr lang="en-GB" altLang="en-US" sz="2800" b="1" dirty="0">
                <a:solidFill>
                  <a:srgbClr val="FF0000"/>
                </a:solidFill>
                <a:cs typeface="Times New Roman" pitchFamily="18" charset="0"/>
              </a:rPr>
              <a:t>inductance</a:t>
            </a:r>
            <a:r>
              <a:rPr lang="en-US" altLang="en-US" sz="2800" b="1" dirty="0">
                <a:solidFill>
                  <a:srgbClr val="FF0000"/>
                </a:solidFill>
                <a:cs typeface="Times New Roman" pitchFamily="18" charset="0"/>
              </a:rPr>
              <a:t> </a:t>
            </a:r>
            <a:r>
              <a:rPr lang="en-US" altLang="en-US" sz="2800" b="1" i="1" dirty="0">
                <a:solidFill>
                  <a:srgbClr val="FF0000"/>
                </a:solidFill>
                <a:cs typeface="Times New Roman" pitchFamily="18" charset="0"/>
              </a:rPr>
              <a:t>L</a:t>
            </a:r>
            <a:r>
              <a:rPr lang="en-US" altLang="en-US" sz="2800" b="1" dirty="0">
                <a:solidFill>
                  <a:srgbClr val="FF0000"/>
                </a:solidFill>
                <a:cs typeface="Times New Roman" pitchFamily="18" charset="0"/>
              </a:rPr>
              <a:t>.</a:t>
            </a:r>
            <a:endParaRPr lang="en-GB" altLang="en-US" sz="2800" i="1" dirty="0">
              <a:solidFill>
                <a:srgbClr val="FF0000"/>
              </a:solidFill>
              <a:cs typeface="Times New Roman" pitchFamily="18" charset="0"/>
            </a:endParaRP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GB" altLang="en-US" sz="2800" b="1" i="1" dirty="0">
                <a:solidFill>
                  <a:srgbClr val="0000FF"/>
                </a:solidFill>
                <a:cs typeface="Times New Roman" pitchFamily="18" charset="0"/>
              </a:rPr>
              <a:t>Self-inductance</a:t>
            </a:r>
            <a:r>
              <a:rPr lang="en-GB" altLang="en-US" sz="2800" dirty="0">
                <a:solidFill>
                  <a:srgbClr val="0000FF"/>
                </a:solidFill>
                <a:cs typeface="Times New Roman" pitchFamily="18" charset="0"/>
              </a:rPr>
              <a:t> </a:t>
            </a:r>
            <a:r>
              <a:rPr lang="en-GB" altLang="en-US" sz="2800" dirty="0">
                <a:solidFill>
                  <a:schemeClr val="tx1"/>
                </a:solidFill>
                <a:cs typeface="Times New Roman" pitchFamily="18" charset="0"/>
              </a:rPr>
              <a:t>is a measure of a coil's ability to establish an induced voltage as a result of a change in its current.</a:t>
            </a:r>
            <a:endParaRPr lang="en-US" altLang="en-US" sz="2800" dirty="0">
              <a:solidFill>
                <a:srgbClr val="0000FF"/>
              </a:solidFill>
              <a:cs typeface="Times New Roman" pitchFamily="18" charset="0"/>
            </a:endParaRP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GB" altLang="en-US" sz="2800" dirty="0">
                <a:solidFill>
                  <a:schemeClr val="tx1"/>
                </a:solidFill>
                <a:cs typeface="Times New Roman" pitchFamily="18" charset="0"/>
              </a:rPr>
              <a:t>The unit of inductance is </a:t>
            </a:r>
            <a:r>
              <a:rPr lang="en-US" altLang="en-US" sz="2800" b="1" dirty="0">
                <a:solidFill>
                  <a:srgbClr val="FF0000"/>
                </a:solidFill>
                <a:cs typeface="Times New Roman" pitchFamily="18" charset="0"/>
              </a:rPr>
              <a:t>h</a:t>
            </a:r>
            <a:r>
              <a:rPr lang="en-GB" altLang="en-US" sz="2800" b="1" dirty="0" err="1">
                <a:solidFill>
                  <a:srgbClr val="FF0000"/>
                </a:solidFill>
                <a:cs typeface="Times New Roman" pitchFamily="18" charset="0"/>
              </a:rPr>
              <a:t>enry</a:t>
            </a:r>
            <a:r>
              <a:rPr lang="en-GB" altLang="en-US" sz="2800" b="1" dirty="0">
                <a:solidFill>
                  <a:srgbClr val="FF0000"/>
                </a:solidFill>
                <a:cs typeface="Times New Roman" pitchFamily="18" charset="0"/>
              </a:rPr>
              <a:t> </a:t>
            </a:r>
            <a:r>
              <a:rPr lang="en-US" altLang="en-US" sz="2800" b="1" dirty="0">
                <a:solidFill>
                  <a:srgbClr val="FF0000"/>
                </a:solidFill>
                <a:cs typeface="Times New Roman" pitchFamily="18" charset="0"/>
              </a:rPr>
              <a:t>(</a:t>
            </a:r>
            <a:r>
              <a:rPr lang="en-GB" altLang="en-US" sz="2800" b="1" dirty="0">
                <a:solidFill>
                  <a:srgbClr val="FF0000"/>
                </a:solidFill>
                <a:cs typeface="Times New Roman" pitchFamily="18" charset="0"/>
              </a:rPr>
              <a:t>H</a:t>
            </a:r>
            <a:r>
              <a:rPr lang="en-US" altLang="en-US" sz="2800" b="1" dirty="0">
                <a:solidFill>
                  <a:srgbClr val="FF0000"/>
                </a:solidFill>
                <a:cs typeface="Times New Roman" pitchFamily="18" charset="0"/>
              </a:rPr>
              <a:t>).</a:t>
            </a:r>
            <a:endParaRPr lang="en-GB" altLang="en-US" sz="2800" b="1" dirty="0">
              <a:solidFill>
                <a:srgbClr val="FF0000"/>
              </a:solidFill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6984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37265" y="410530"/>
            <a:ext cx="100584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>
                <a:solidFill>
                  <a:schemeClr val="tx1"/>
                </a:solidFill>
                <a:latin typeface="+mn-lt"/>
              </a:rPr>
              <a:t>Self-Inductance</a:t>
            </a:r>
            <a:endParaRPr lang="en-GB" altLang="en-US" sz="3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368" name="Rectangle 46"/>
          <p:cNvSpPr>
            <a:spLocks noChangeArrowheads="1"/>
          </p:cNvSpPr>
          <p:nvPr/>
        </p:nvSpPr>
        <p:spPr bwMode="auto">
          <a:xfrm>
            <a:off x="749782" y="1029335"/>
            <a:ext cx="929851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dirty="0">
                <a:latin typeface="+mn-lt"/>
              </a:rPr>
              <a:t>I</a:t>
            </a:r>
            <a:r>
              <a:rPr lang="en-GB" altLang="en-US" sz="2800" dirty="0" err="1">
                <a:latin typeface="+mn-lt"/>
              </a:rPr>
              <a:t>nductance</a:t>
            </a:r>
            <a:r>
              <a:rPr lang="en-GB" altLang="en-US" sz="2800" dirty="0">
                <a:latin typeface="+mn-lt"/>
              </a:rPr>
              <a:t> is </a:t>
            </a:r>
            <a:r>
              <a:rPr lang="en-US" altLang="en-US" sz="2800" dirty="0">
                <a:solidFill>
                  <a:srgbClr val="FF0000"/>
                </a:solidFill>
                <a:latin typeface="+mn-lt"/>
              </a:rPr>
              <a:t>1 H</a:t>
            </a:r>
            <a:r>
              <a:rPr lang="en-GB" altLang="en-US" sz="2800" i="1" dirty="0">
                <a:latin typeface="+mn-lt"/>
              </a:rPr>
              <a:t> </a:t>
            </a:r>
            <a:r>
              <a:rPr lang="en-GB" altLang="en-US" sz="2800" dirty="0">
                <a:latin typeface="+mn-lt"/>
              </a:rPr>
              <a:t>when current changing at </a:t>
            </a:r>
            <a:r>
              <a:rPr lang="en-US" altLang="en-US" sz="2800" dirty="0">
                <a:latin typeface="+mn-lt"/>
              </a:rPr>
              <a:t>a</a:t>
            </a:r>
            <a:r>
              <a:rPr lang="en-GB" altLang="en-US" sz="2800" dirty="0">
                <a:latin typeface="+mn-lt"/>
              </a:rPr>
              <a:t> rate of </a:t>
            </a:r>
            <a:r>
              <a:rPr lang="en-US" altLang="en-US" sz="2800" dirty="0">
                <a:solidFill>
                  <a:srgbClr val="FF0000"/>
                </a:solidFill>
                <a:latin typeface="+mn-lt"/>
              </a:rPr>
              <a:t>1</a:t>
            </a:r>
            <a:r>
              <a:rPr lang="en-US" altLang="en-US" sz="2800" dirty="0">
                <a:solidFill>
                  <a:srgbClr val="FF0000"/>
                </a:solidFill>
                <a:latin typeface="Cambria" panose="02040503050406030204" pitchFamily="18" charset="0"/>
              </a:rPr>
              <a:t> </a:t>
            </a:r>
            <a:r>
              <a:rPr lang="en-US" altLang="en-US" sz="2800" dirty="0">
                <a:solidFill>
                  <a:srgbClr val="FF0000"/>
                </a:solidFill>
                <a:latin typeface="+mn-lt"/>
              </a:rPr>
              <a:t>A/s</a:t>
            </a:r>
            <a:r>
              <a:rPr lang="en-GB" altLang="en-US" sz="2800" dirty="0">
                <a:latin typeface="+mn-lt"/>
              </a:rPr>
              <a:t>, </a:t>
            </a:r>
            <a:r>
              <a:rPr lang="en-US" altLang="en-US" sz="2800" dirty="0">
                <a:latin typeface="+mn-lt"/>
              </a:rPr>
              <a:t>flows into a coil and </a:t>
            </a:r>
            <a:r>
              <a:rPr lang="en-GB" altLang="en-US" sz="2800" dirty="0">
                <a:latin typeface="+mn-lt"/>
              </a:rPr>
              <a:t>induces </a:t>
            </a:r>
            <a:r>
              <a:rPr lang="en-US" altLang="en-US" sz="2800" dirty="0">
                <a:solidFill>
                  <a:srgbClr val="FF0000"/>
                </a:solidFill>
                <a:latin typeface="+mn-lt"/>
              </a:rPr>
              <a:t>1 V</a:t>
            </a:r>
            <a:r>
              <a:rPr lang="en-GB" altLang="en-US" sz="2800" dirty="0">
                <a:latin typeface="+mn-lt"/>
              </a:rPr>
              <a:t> across the coil. </a:t>
            </a:r>
            <a:endParaRPr lang="en-US" altLang="en-US" sz="2800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2315861" y="2207856"/>
                <a:ext cx="3027679" cy="910570"/>
              </a:xfrm>
              <a:prstGeom prst="rect">
                <a:avLst/>
              </a:prstGeom>
              <a:noFill/>
              <a:ln w="254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SG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÷</m:t>
                      </m:r>
                      <m:f>
                        <m:fPr>
                          <m:ctrlPr>
                            <a:rPr lang="en-SG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SG" sz="28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SG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SG" sz="28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SG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SG" sz="28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861" y="2207856"/>
                <a:ext cx="3027679" cy="9105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2326021" y="3313467"/>
                <a:ext cx="3027680" cy="910570"/>
              </a:xfrm>
              <a:prstGeom prst="rect">
                <a:avLst/>
              </a:prstGeom>
              <a:solidFill>
                <a:srgbClr val="FFFF00"/>
              </a:solidFill>
              <a:ln w="254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SG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SG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SG" sz="28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SG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SG" sz="28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SG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SG" sz="28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021" y="3313467"/>
                <a:ext cx="3027680" cy="9105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54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295086" y="4429754"/>
                <a:ext cx="60208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SG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SG" sz="2400" b="0" i="0" smtClean="0">
                          <a:latin typeface="Cambria Math" panose="02040503050406030204" pitchFamily="18" charset="0"/>
                        </a:rPr>
                        <m:t>Induced</m:t>
                      </m:r>
                      <m:r>
                        <a:rPr lang="en-SG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SG" sz="2400" b="0" i="0" smtClean="0">
                          <a:latin typeface="Cambria Math" panose="02040503050406030204" pitchFamily="18" charset="0"/>
                        </a:rPr>
                        <m:t>voltage</m:t>
                      </m:r>
                      <m:r>
                        <a:rPr lang="en-SG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SG" sz="2400" b="0" i="0" smtClean="0">
                          <a:latin typeface="Cambria Math" panose="02040503050406030204" pitchFamily="18" charset="0"/>
                        </a:rPr>
                        <m:t>across</m:t>
                      </m:r>
                      <m:r>
                        <a:rPr lang="en-SG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SG" sz="2400" b="0" i="0" smtClean="0">
                          <a:latin typeface="Cambria Math" panose="02040503050406030204" pitchFamily="18" charset="0"/>
                        </a:rPr>
                        <m:t>an</m:t>
                      </m:r>
                      <m:r>
                        <a:rPr lang="en-SG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SG" sz="2400" b="0" i="0" smtClean="0">
                          <a:latin typeface="Cambria Math" panose="02040503050406030204" pitchFamily="18" charset="0"/>
                        </a:rPr>
                        <m:t>inductor</m:t>
                      </m:r>
                      <m:r>
                        <a:rPr lang="en-SG" sz="2400" b="0" i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SG" sz="2400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SG" sz="24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sz="24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086" y="4429754"/>
                <a:ext cx="6020830" cy="461665"/>
              </a:xfrm>
              <a:prstGeom prst="rect">
                <a:avLst/>
              </a:prstGeom>
              <a:blipFill>
                <a:blip r:embed="rId6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403006" y="4901579"/>
                <a:ext cx="53358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SG" sz="2400" b="0" i="0" smtClean="0">
                          <a:latin typeface="Cambria Math" panose="02040503050406030204" pitchFamily="18" charset="0"/>
                        </a:rPr>
                        <m:t>Inductance</m:t>
                      </m:r>
                      <m:r>
                        <a:rPr lang="en-SG" sz="2400" b="0" i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SG" sz="2400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SG" sz="24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sz="24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006" y="4901579"/>
                <a:ext cx="5335874" cy="461665"/>
              </a:xfrm>
              <a:prstGeom prst="rect">
                <a:avLst/>
              </a:prstGeom>
              <a:blipFill>
                <a:blip r:embed="rId7"/>
                <a:stretch>
                  <a:fillRect l="-228" b="-197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2236206" y="5347196"/>
                <a:ext cx="7832310" cy="7936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SG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SG" sz="2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m:rPr>
                              <m:lit/>
                            </m:rPr>
                            <a:rPr lang="en-SG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SG" sz="2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SG" sz="2400" b="0" i="0" smtClean="0">
                          <a:latin typeface="Cambria Math" panose="02040503050406030204" pitchFamily="18" charset="0"/>
                        </a:rPr>
                        <m:t>Rate</m:t>
                      </m:r>
                      <m:r>
                        <a:rPr lang="en-SG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SG" sz="2400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SG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SG" sz="2400" b="0" i="0" smtClean="0">
                          <a:latin typeface="Cambria Math" panose="02040503050406030204" pitchFamily="18" charset="0"/>
                        </a:rPr>
                        <m:t>change</m:t>
                      </m:r>
                      <m:r>
                        <a:rPr lang="en-SG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SG" sz="2400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SG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SG" sz="2400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SG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SG" sz="2400" b="0" i="0" smtClean="0">
                          <a:latin typeface="Cambria Math" panose="02040503050406030204" pitchFamily="18" charset="0"/>
                        </a:rPr>
                        <m:t>current</m:t>
                      </m:r>
                      <m:r>
                        <a:rPr lang="en-SG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SG" sz="2400" b="0" i="0" smtClean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n-SG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SG" sz="2400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SG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SG" sz="2400" b="0" i="0" smtClean="0">
                          <a:latin typeface="Cambria Math" panose="02040503050406030204" pitchFamily="18" charset="0"/>
                        </a:rPr>
                        <m:t>inductor</m:t>
                      </m:r>
                      <m:r>
                        <a:rPr lang="en-SG" sz="2400" b="0" i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SG" sz="24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sz="2400" b="0" dirty="0"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206" y="5347196"/>
                <a:ext cx="7832310" cy="79367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72680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45636" y="376782"/>
            <a:ext cx="10058400" cy="646331"/>
          </a:xfrm>
        </p:spPr>
        <p:txBody>
          <a:bodyPr>
            <a:spAutoFit/>
          </a:bodyPr>
          <a:lstStyle/>
          <a:p>
            <a:pPr eaLnBrk="1" hangingPunct="1"/>
            <a:r>
              <a:rPr lang="en-US" altLang="en-US" sz="3600">
                <a:solidFill>
                  <a:schemeClr val="tx1"/>
                </a:solidFill>
                <a:latin typeface="+mn-lt"/>
              </a:rPr>
              <a:t>Self-Inductance</a:t>
            </a:r>
            <a:endParaRPr lang="en-GB" altLang="en-US" sz="3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710556" y="1050501"/>
            <a:ext cx="10160000" cy="1585049"/>
          </a:xfrm>
        </p:spPr>
        <p:txBody>
          <a:bodyPr>
            <a:spAutoFit/>
          </a:bodyPr>
          <a:lstStyle/>
          <a:p>
            <a:pPr eaLnBrk="1" hangingPunct="1">
              <a:spcBef>
                <a:spcPts val="300"/>
              </a:spcBef>
              <a:spcAft>
                <a:spcPts val="300"/>
              </a:spcAft>
            </a:pPr>
            <a:r>
              <a:rPr lang="en-US" altLang="en-US" sz="2800" dirty="0">
                <a:solidFill>
                  <a:srgbClr val="FF0000"/>
                </a:solidFill>
              </a:rPr>
              <a:t>Example</a:t>
            </a:r>
            <a:r>
              <a:rPr lang="en-US" altLang="en-US" dirty="0">
                <a:solidFill>
                  <a:srgbClr val="FF0000"/>
                </a:solidFill>
              </a:rPr>
              <a:t>  </a:t>
            </a:r>
          </a:p>
          <a:p>
            <a:pPr eaLnBrk="1" hangingPunct="1">
              <a:spcBef>
                <a:spcPts val="300"/>
              </a:spcBef>
              <a:spcAft>
                <a:spcPts val="300"/>
              </a:spcAft>
              <a:buClrTx/>
              <a:buFontTx/>
              <a:buNone/>
            </a:pPr>
            <a:r>
              <a:rPr lang="en-US" altLang="en-US" sz="2400" dirty="0">
                <a:cs typeface="Times New Roman" pitchFamily="18" charset="0"/>
              </a:rPr>
              <a:t>	</a:t>
            </a:r>
            <a:r>
              <a:rPr lang="en-US" altLang="en-US" sz="2800" dirty="0">
                <a:cs typeface="Times New Roman" pitchFamily="18" charset="0"/>
              </a:rPr>
              <a:t>Determine the induced voltage across a 1 H inductor when the current is changing at the rate of 2 A per second.</a:t>
            </a:r>
            <a:endParaRPr lang="en-US" altLang="en-US" sz="2800" dirty="0"/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1086828" y="3096044"/>
            <a:ext cx="1742017" cy="52322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dirty="0">
                <a:solidFill>
                  <a:srgbClr val="FF0000"/>
                </a:solidFill>
                <a:latin typeface="+mn-lt"/>
              </a:rPr>
              <a:t>Solution: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2549875" y="2902369"/>
                <a:ext cx="4573956" cy="910570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SG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SG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SG" sz="28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SG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SG" sz="28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SG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=1×2=</m:t>
                      </m:r>
                      <m:r>
                        <a:rPr lang="en-SG" sz="2800" b="0" i="1" smtClean="0">
                          <a:solidFill>
                            <a:srgbClr val="9933FF"/>
                          </a:solidFill>
                          <a:latin typeface="Cambria Math" panose="02040503050406030204" pitchFamily="18" charset="0"/>
                        </a:rPr>
                        <m:t>2 </m:t>
                      </m:r>
                      <m:r>
                        <m:rPr>
                          <m:sty m:val="p"/>
                        </m:rPr>
                        <a:rPr lang="en-SG" sz="2800" b="0" i="0" smtClean="0">
                          <a:solidFill>
                            <a:srgbClr val="9933FF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SG" sz="28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875" y="2902369"/>
                <a:ext cx="4573956" cy="9105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635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37001" y="384940"/>
            <a:ext cx="8596668" cy="69039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>
                <a:solidFill>
                  <a:schemeClr val="tx1"/>
                </a:solidFill>
                <a:latin typeface="+mn-lt"/>
              </a:rPr>
              <a:t>Energy Stored in Inductor</a:t>
            </a:r>
            <a:endParaRPr lang="en-GB" altLang="en-US" sz="3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730709" y="1145746"/>
            <a:ext cx="8596668" cy="1513235"/>
          </a:xfrm>
        </p:spPr>
        <p:txBody>
          <a:bodyPr>
            <a:spAutoFit/>
          </a:bodyPr>
          <a:lstStyle/>
          <a:p>
            <a:pPr eaLnBrk="1" hangingPunct="1"/>
            <a:r>
              <a:rPr lang="en-GB" altLang="en-US" sz="2800" dirty="0">
                <a:cs typeface="Times New Roman" pitchFamily="18" charset="0"/>
              </a:rPr>
              <a:t>An inductor stores energy in the magnetic field created by the current.</a:t>
            </a:r>
          </a:p>
          <a:p>
            <a:pPr eaLnBrk="1" hangingPunct="1"/>
            <a:r>
              <a:rPr lang="en-GB" altLang="en-US" sz="2800" dirty="0">
                <a:cs typeface="Times New Roman" pitchFamily="18" charset="0"/>
              </a:rPr>
              <a:t>This energy can be calculated as follows:</a:t>
            </a:r>
          </a:p>
        </p:txBody>
      </p:sp>
      <p:graphicFrame>
        <p:nvGraphicFramePr>
          <p:cNvPr id="1741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6130439"/>
              </p:ext>
            </p:extLst>
          </p:nvPr>
        </p:nvGraphicFramePr>
        <p:xfrm>
          <a:off x="2091302" y="3179650"/>
          <a:ext cx="278130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16" name="Equation" r:id="rId5" imgW="1701800" imgH="660400" progId="Equation.3">
                  <p:embed/>
                </p:oleObj>
              </mc:Choice>
              <mc:Fallback>
                <p:oleObj name="Equation" r:id="rId5" imgW="1701800" imgH="660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1302" y="3179650"/>
                        <a:ext cx="2781300" cy="11049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5400">
                        <a:solidFill>
                          <a:srgbClr val="00B05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5086387" y="2942507"/>
            <a:ext cx="44323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GB" altLang="en-US" dirty="0">
                <a:solidFill>
                  <a:srgbClr val="FF0000"/>
                </a:solidFill>
                <a:latin typeface="Cambria" panose="02040503050406030204" pitchFamily="18" charset="0"/>
                <a:cs typeface="Times New Roman" pitchFamily="18" charset="0"/>
              </a:rPr>
              <a:t>where </a:t>
            </a:r>
          </a:p>
          <a:p>
            <a:pPr eaLnBrk="1" hangingPunct="1"/>
            <a:r>
              <a:rPr lang="en-GB" altLang="en-US" dirty="0">
                <a:solidFill>
                  <a:srgbClr val="3333CC"/>
                </a:solidFill>
                <a:latin typeface="Cambria" panose="02040503050406030204" pitchFamily="18" charset="0"/>
                <a:cs typeface="Times New Roman" pitchFamily="18" charset="0"/>
              </a:rPr>
              <a:t>energy </a:t>
            </a:r>
            <a:r>
              <a:rPr lang="en-GB" altLang="en-US" i="1" dirty="0">
                <a:solidFill>
                  <a:srgbClr val="3333CC"/>
                </a:solidFill>
                <a:latin typeface="Cambria" panose="02040503050406030204" pitchFamily="18" charset="0"/>
                <a:cs typeface="Times New Roman" pitchFamily="18" charset="0"/>
              </a:rPr>
              <a:t>W</a:t>
            </a:r>
            <a:r>
              <a:rPr lang="en-GB" altLang="en-US" dirty="0">
                <a:solidFill>
                  <a:srgbClr val="3333CC"/>
                </a:solidFill>
                <a:latin typeface="Cambria" panose="02040503050406030204" pitchFamily="18" charset="0"/>
                <a:cs typeface="Times New Roman" pitchFamily="18" charset="0"/>
              </a:rPr>
              <a:t> is in </a:t>
            </a:r>
            <a:r>
              <a:rPr lang="en-US" altLang="en-US" dirty="0">
                <a:solidFill>
                  <a:srgbClr val="3333CC"/>
                </a:solidFill>
                <a:latin typeface="Cambria" panose="02040503050406030204" pitchFamily="18" charset="0"/>
                <a:cs typeface="Times New Roman" pitchFamily="18" charset="0"/>
              </a:rPr>
              <a:t>j</a:t>
            </a:r>
            <a:r>
              <a:rPr lang="en-GB" altLang="en-US" dirty="0" err="1">
                <a:solidFill>
                  <a:srgbClr val="3333CC"/>
                </a:solidFill>
                <a:latin typeface="Cambria" panose="02040503050406030204" pitchFamily="18" charset="0"/>
                <a:cs typeface="Times New Roman" pitchFamily="18" charset="0"/>
              </a:rPr>
              <a:t>oules</a:t>
            </a:r>
            <a:r>
              <a:rPr lang="en-GB" altLang="en-US" dirty="0">
                <a:solidFill>
                  <a:srgbClr val="3333CC"/>
                </a:solidFill>
                <a:latin typeface="Cambria" panose="02040503050406030204" pitchFamily="18" charset="0"/>
                <a:cs typeface="Times New Roman" pitchFamily="18" charset="0"/>
              </a:rPr>
              <a:t>; </a:t>
            </a:r>
          </a:p>
          <a:p>
            <a:pPr eaLnBrk="1" hangingPunct="1"/>
            <a:r>
              <a:rPr lang="en-GB" altLang="en-US" dirty="0">
                <a:solidFill>
                  <a:srgbClr val="3333CC"/>
                </a:solidFill>
                <a:latin typeface="Cambria" panose="02040503050406030204" pitchFamily="18" charset="0"/>
                <a:cs typeface="Times New Roman" pitchFamily="18" charset="0"/>
              </a:rPr>
              <a:t>current </a:t>
            </a:r>
            <a:r>
              <a:rPr lang="en-GB" altLang="en-US" i="1" dirty="0">
                <a:solidFill>
                  <a:srgbClr val="3333CC"/>
                </a:solidFill>
                <a:latin typeface="Cambria" panose="02040503050406030204" pitchFamily="18" charset="0"/>
                <a:cs typeface="Times New Roman" pitchFamily="18" charset="0"/>
              </a:rPr>
              <a:t>I</a:t>
            </a:r>
            <a:r>
              <a:rPr lang="en-GB" altLang="en-US" dirty="0">
                <a:solidFill>
                  <a:srgbClr val="3333CC"/>
                </a:solidFill>
                <a:latin typeface="Cambria" panose="02040503050406030204" pitchFamily="18" charset="0"/>
                <a:cs typeface="Times New Roman" pitchFamily="18" charset="0"/>
              </a:rPr>
              <a:t> is in </a:t>
            </a:r>
            <a:r>
              <a:rPr lang="en-US" altLang="en-US" dirty="0">
                <a:solidFill>
                  <a:srgbClr val="3333CC"/>
                </a:solidFill>
                <a:latin typeface="Cambria" panose="02040503050406030204" pitchFamily="18" charset="0"/>
                <a:cs typeface="Times New Roman" pitchFamily="18" charset="0"/>
              </a:rPr>
              <a:t>a</a:t>
            </a:r>
            <a:r>
              <a:rPr lang="en-GB" altLang="en-US" dirty="0" err="1">
                <a:solidFill>
                  <a:srgbClr val="3333CC"/>
                </a:solidFill>
                <a:latin typeface="Cambria" panose="02040503050406030204" pitchFamily="18" charset="0"/>
                <a:cs typeface="Times New Roman" pitchFamily="18" charset="0"/>
              </a:rPr>
              <a:t>mperes</a:t>
            </a:r>
            <a:r>
              <a:rPr lang="en-GB" altLang="en-US" dirty="0">
                <a:solidFill>
                  <a:srgbClr val="3333CC"/>
                </a:solidFill>
                <a:latin typeface="Cambria" panose="02040503050406030204" pitchFamily="18" charset="0"/>
                <a:cs typeface="Times New Roman" pitchFamily="18" charset="0"/>
              </a:rPr>
              <a:t>; and </a:t>
            </a:r>
          </a:p>
          <a:p>
            <a:pPr eaLnBrk="1" hangingPunct="1"/>
            <a:r>
              <a:rPr lang="en-GB" altLang="en-US" dirty="0">
                <a:solidFill>
                  <a:srgbClr val="3333CC"/>
                </a:solidFill>
                <a:latin typeface="Cambria" panose="02040503050406030204" pitchFamily="18" charset="0"/>
                <a:cs typeface="Times New Roman" pitchFamily="18" charset="0"/>
              </a:rPr>
              <a:t>inductance </a:t>
            </a:r>
            <a:r>
              <a:rPr lang="en-GB" altLang="en-US" i="1" dirty="0">
                <a:solidFill>
                  <a:srgbClr val="3333CC"/>
                </a:solidFill>
                <a:latin typeface="Cambria" panose="02040503050406030204" pitchFamily="18" charset="0"/>
                <a:cs typeface="Times New Roman" pitchFamily="18" charset="0"/>
              </a:rPr>
              <a:t>L</a:t>
            </a:r>
            <a:r>
              <a:rPr lang="en-GB" altLang="en-US" dirty="0">
                <a:solidFill>
                  <a:srgbClr val="3333CC"/>
                </a:solidFill>
                <a:latin typeface="Cambria" panose="02040503050406030204" pitchFamily="18" charset="0"/>
                <a:cs typeface="Times New Roman" pitchFamily="18" charset="0"/>
              </a:rPr>
              <a:t> is in </a:t>
            </a:r>
            <a:r>
              <a:rPr lang="en-US" altLang="en-US" dirty="0">
                <a:solidFill>
                  <a:srgbClr val="3333CC"/>
                </a:solidFill>
                <a:latin typeface="Cambria" panose="02040503050406030204" pitchFamily="18" charset="0"/>
                <a:cs typeface="Times New Roman" pitchFamily="18" charset="0"/>
              </a:rPr>
              <a:t>h</a:t>
            </a:r>
            <a:r>
              <a:rPr lang="en-GB" altLang="en-US" dirty="0" err="1">
                <a:solidFill>
                  <a:srgbClr val="3333CC"/>
                </a:solidFill>
                <a:latin typeface="Cambria" panose="02040503050406030204" pitchFamily="18" charset="0"/>
                <a:cs typeface="Times New Roman" pitchFamily="18" charset="0"/>
              </a:rPr>
              <a:t>enries</a:t>
            </a:r>
            <a:r>
              <a:rPr lang="en-GB" altLang="en-US" dirty="0">
                <a:solidFill>
                  <a:srgbClr val="3333CC"/>
                </a:solidFill>
                <a:latin typeface="Cambria" panose="02040503050406030204" pitchFamily="18" charset="0"/>
                <a:cs typeface="Times New Roman" pitchFamily="18" charset="0"/>
              </a:rPr>
              <a:t>.</a:t>
            </a:r>
            <a:endParaRPr lang="en-GB" altLang="en-US" dirty="0">
              <a:solidFill>
                <a:srgbClr val="3333CC"/>
              </a:solidFill>
              <a:latin typeface="Cambria" panose="02040503050406030204" pitchFamily="18" charset="0"/>
            </a:endParaRPr>
          </a:p>
        </p:txBody>
      </p:sp>
      <p:sp>
        <p:nvSpPr>
          <p:cNvPr id="17415" name="Rectangle 7"/>
          <p:cNvSpPr>
            <a:spLocks noChangeArrowheads="1"/>
          </p:cNvSpPr>
          <p:nvPr/>
        </p:nvSpPr>
        <p:spPr bwMode="auto">
          <a:xfrm>
            <a:off x="1663736" y="2851037"/>
            <a:ext cx="7854951" cy="1752600"/>
          </a:xfrm>
          <a:prstGeom prst="rect">
            <a:avLst/>
          </a:prstGeom>
          <a:noFill/>
          <a:ln w="9525">
            <a:solidFill>
              <a:srgbClr val="33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13</a:t>
            </a:fld>
            <a:endParaRPr lang="en-US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784907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>
          <a:xfrm>
            <a:off x="434265" y="378107"/>
            <a:ext cx="9136367" cy="646331"/>
          </a:xfrm>
        </p:spPr>
        <p:txBody>
          <a:bodyPr>
            <a:spAutoFit/>
          </a:bodyPr>
          <a:lstStyle/>
          <a:p>
            <a:pPr eaLnBrk="1" hangingPunct="1"/>
            <a:r>
              <a:rPr lang="en-US" altLang="en-US" sz="3600" dirty="0">
                <a:solidFill>
                  <a:schemeClr val="tx1"/>
                </a:solidFill>
                <a:latin typeface="+mn-lt"/>
              </a:rPr>
              <a:t>Physical Characteristics of Inductors</a:t>
            </a:r>
            <a:endParaRPr lang="en-GB" altLang="en-US" sz="3600" dirty="0">
              <a:solidFill>
                <a:schemeClr val="tx1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39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723635" y="1150267"/>
                <a:ext cx="6820165" cy="3190617"/>
              </a:xfrm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en-US" altLang="en-US" sz="2800" dirty="0">
                    <a:latin typeface="Cambria" panose="02040503050406030204" pitchFamily="18" charset="0"/>
                  </a:rPr>
                  <a:t>The Amount of Inductance is physically determined by</a:t>
                </a:r>
              </a:p>
              <a:p>
                <a:pPr lvl="1" eaLnBrk="1" hangingPunct="1"/>
                <a:r>
                  <a:rPr lang="en-US" altLang="en-US" dirty="0">
                    <a:solidFill>
                      <a:srgbClr val="00B050"/>
                    </a:solidFill>
                    <a:latin typeface="Cambria" panose="02040503050406030204" pitchFamily="18" charset="0"/>
                  </a:rPr>
                  <a:t>number of coil turns</a:t>
                </a:r>
                <a:r>
                  <a:rPr lang="en-US" altLang="en-US" dirty="0">
                    <a:latin typeface="Cambria" panose="02040503050406030204" pitchFamily="18" charset="0"/>
                  </a:rPr>
                  <a:t> </a:t>
                </a:r>
                <a:r>
                  <a:rPr lang="en-US" altLang="en-US" i="1" dirty="0">
                    <a:solidFill>
                      <a:srgbClr val="CC6600"/>
                    </a:solidFill>
                    <a:latin typeface="Cambria" panose="02040503050406030204" pitchFamily="18" charset="0"/>
                  </a:rPr>
                  <a:t>N</a:t>
                </a:r>
                <a:r>
                  <a:rPr lang="en-US" altLang="en-US" dirty="0">
                    <a:solidFill>
                      <a:srgbClr val="CC6600"/>
                    </a:solidFill>
                    <a:latin typeface="Cambria" panose="02040503050406030204" pitchFamily="18" charset="0"/>
                  </a:rPr>
                  <a:t>,</a:t>
                </a:r>
              </a:p>
              <a:p>
                <a:pPr lvl="1" eaLnBrk="1" hangingPunct="1"/>
                <a:r>
                  <a:rPr lang="en-US" altLang="en-US" dirty="0">
                    <a:solidFill>
                      <a:srgbClr val="00B050"/>
                    </a:solidFill>
                    <a:latin typeface="Cambria" panose="02040503050406030204" pitchFamily="18" charset="0"/>
                  </a:rPr>
                  <a:t>length</a:t>
                </a:r>
                <a:r>
                  <a:rPr lang="en-US" altLang="en-US" dirty="0">
                    <a:latin typeface="Cambria" panose="02040503050406030204" pitchFamily="18" charset="0"/>
                  </a:rPr>
                  <a:t> of the core </a:t>
                </a:r>
                <a:r>
                  <a:rPr lang="en-US" altLang="en-US" i="1" dirty="0">
                    <a:solidFill>
                      <a:srgbClr val="CC6600"/>
                    </a:solidFill>
                    <a:latin typeface="Cambria" panose="02040503050406030204" pitchFamily="18" charset="0"/>
                  </a:rPr>
                  <a:t>l</a:t>
                </a:r>
                <a:r>
                  <a:rPr lang="en-US" altLang="en-US" dirty="0">
                    <a:solidFill>
                      <a:srgbClr val="CC6600"/>
                    </a:solidFill>
                    <a:latin typeface="Cambria" panose="02040503050406030204" pitchFamily="18" charset="0"/>
                  </a:rPr>
                  <a:t>,</a:t>
                </a:r>
              </a:p>
              <a:p>
                <a:pPr lvl="1" eaLnBrk="1" hangingPunct="1"/>
                <a:r>
                  <a:rPr lang="en-US" altLang="en-US" dirty="0">
                    <a:solidFill>
                      <a:srgbClr val="00B050"/>
                    </a:solidFill>
                    <a:latin typeface="Cambria" panose="02040503050406030204" pitchFamily="18" charset="0"/>
                  </a:rPr>
                  <a:t>cross sectional area</a:t>
                </a:r>
                <a:r>
                  <a:rPr lang="en-US" altLang="en-US" dirty="0">
                    <a:latin typeface="Cambria" panose="02040503050406030204" pitchFamily="18" charset="0"/>
                  </a:rPr>
                  <a:t> of the coil </a:t>
                </a:r>
                <a:r>
                  <a:rPr lang="en-US" altLang="en-US" i="1" dirty="0">
                    <a:solidFill>
                      <a:srgbClr val="CC6600"/>
                    </a:solidFill>
                    <a:latin typeface="Cambria" panose="02040503050406030204" pitchFamily="18" charset="0"/>
                  </a:rPr>
                  <a:t>A</a:t>
                </a:r>
                <a:r>
                  <a:rPr lang="en-US" altLang="en-US" dirty="0">
                    <a:solidFill>
                      <a:srgbClr val="CC6600"/>
                    </a:solidFill>
                    <a:latin typeface="Cambria" panose="02040503050406030204" pitchFamily="18" charset="0"/>
                  </a:rPr>
                  <a:t>,</a:t>
                </a:r>
                <a:r>
                  <a:rPr lang="en-US" altLang="en-US" dirty="0">
                    <a:latin typeface="Cambria" panose="02040503050406030204" pitchFamily="18" charset="0"/>
                  </a:rPr>
                  <a:t> and</a:t>
                </a:r>
              </a:p>
              <a:p>
                <a:pPr lvl="1"/>
                <a:r>
                  <a:rPr lang="en-US" altLang="en-US" dirty="0">
                    <a:solidFill>
                      <a:srgbClr val="00B050"/>
                    </a:solidFill>
                    <a:latin typeface="Cambria" panose="02040503050406030204" pitchFamily="18" charset="0"/>
                  </a:rPr>
                  <a:t>permeability</a:t>
                </a:r>
                <a:r>
                  <a:rPr lang="en-US" altLang="en-US" dirty="0">
                    <a:solidFill>
                      <a:srgbClr val="0000FF"/>
                    </a:solidFill>
                    <a:latin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SG" altLang="en-US" i="1">
                        <a:solidFill>
                          <a:srgbClr val="CC66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en-US" dirty="0">
                    <a:latin typeface="Cambria" panose="02040503050406030204" pitchFamily="18" charset="0"/>
                  </a:rPr>
                  <a:t> of core material.</a:t>
                </a:r>
              </a:p>
            </p:txBody>
          </p:sp>
        </mc:Choice>
        <mc:Fallback xmlns="">
          <p:sp>
            <p:nvSpPr>
              <p:cNvPr id="1433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3635" y="1150267"/>
                <a:ext cx="6820165" cy="3190617"/>
              </a:xfrm>
              <a:blipFill>
                <a:blip r:embed="rId4"/>
                <a:stretch>
                  <a:fillRect l="-1162" t="-2103" b="-439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3" descr="F_11_0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198" y="4045589"/>
            <a:ext cx="3726602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624198" y="1327243"/>
            <a:ext cx="3442484" cy="2136141"/>
            <a:chOff x="1320016" y="2661824"/>
            <a:chExt cx="3442484" cy="21361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1320016" y="2661824"/>
                  <a:ext cx="3027680" cy="954107"/>
                </a:xfrm>
                <a:prstGeom prst="rect">
                  <a:avLst/>
                </a:prstGeom>
                <a:solidFill>
                  <a:srgbClr val="FFFF00"/>
                </a:solidFill>
                <a:ln w="25400">
                  <a:solidFill>
                    <a:srgbClr val="00B05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SG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SG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SG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SG" sz="28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SG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SG" sz="28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SG" sz="2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num>
                          <m:den>
                            <m:r>
                              <a:rPr lang="en-SG" sz="2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</m:oMath>
                    </m:oMathPara>
                  </a14:m>
                  <a:endParaRPr lang="en-SG" sz="28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0016" y="2661824"/>
                  <a:ext cx="3027680" cy="95410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5400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ounded Rectangular Callout 7"/>
            <p:cNvSpPr/>
            <p:nvPr/>
          </p:nvSpPr>
          <p:spPr>
            <a:xfrm>
              <a:off x="2585539" y="4029148"/>
              <a:ext cx="2176961" cy="768817"/>
            </a:xfrm>
            <a:prstGeom prst="wedgeRoundRectCallout">
              <a:avLst>
                <a:gd name="adj1" fmla="val -65340"/>
                <a:gd name="adj2" fmla="val -127902"/>
                <a:gd name="adj3" fmla="val 16667"/>
              </a:avLst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2000" dirty="0">
                  <a:solidFill>
                    <a:schemeClr val="tx1"/>
                  </a:solidFill>
                  <a:latin typeface="Cambria" panose="02040503050406030204" pitchFamily="18" charset="0"/>
                </a:rPr>
                <a:t>Inductance in </a:t>
              </a:r>
              <a:r>
                <a:rPr lang="en-SG" sz="2000" dirty="0" err="1">
                  <a:solidFill>
                    <a:schemeClr val="tx1"/>
                  </a:solidFill>
                  <a:latin typeface="Cambria" panose="02040503050406030204" pitchFamily="18" charset="0"/>
                </a:rPr>
                <a:t>henries</a:t>
              </a:r>
              <a:r>
                <a:rPr lang="en-SG" sz="2000" dirty="0">
                  <a:solidFill>
                    <a:schemeClr val="tx1"/>
                  </a:solidFill>
                  <a:latin typeface="Cambria" panose="02040503050406030204" pitchFamily="18" charset="0"/>
                </a:rPr>
                <a:t> (H)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03792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1" name="Text Box 5"/>
          <p:cNvSpPr txBox="1">
            <a:spLocks noChangeArrowheads="1"/>
          </p:cNvSpPr>
          <p:nvPr/>
        </p:nvSpPr>
        <p:spPr bwMode="auto">
          <a:xfrm>
            <a:off x="594271" y="1129639"/>
            <a:ext cx="9994900" cy="3927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40000"/>
              </a:spcBef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GB" altLang="en-US" sz="2800" dirty="0">
                <a:solidFill>
                  <a:srgbClr val="CC6600"/>
                </a:solidFill>
                <a:latin typeface="Cambria" panose="02040503050406030204" pitchFamily="18" charset="0"/>
                <a:cs typeface="Times New Roman" pitchFamily="18" charset="0"/>
              </a:rPr>
              <a:t>Permeability</a:t>
            </a:r>
            <a:r>
              <a:rPr lang="en-GB" altLang="en-US" sz="2800" dirty="0">
                <a:solidFill>
                  <a:schemeClr val="tx2"/>
                </a:solidFill>
                <a:latin typeface="Cambria" panose="02040503050406030204" pitchFamily="18" charset="0"/>
                <a:cs typeface="Times New Roman" pitchFamily="18" charset="0"/>
              </a:rPr>
              <a:t> of a material determines how easily a </a:t>
            </a:r>
            <a:r>
              <a:rPr lang="en-GB" altLang="en-US" sz="2800" dirty="0">
                <a:solidFill>
                  <a:srgbClr val="CC6600"/>
                </a:solidFill>
                <a:latin typeface="Cambria" panose="02040503050406030204" pitchFamily="18" charset="0"/>
                <a:cs typeface="Times New Roman" pitchFamily="18" charset="0"/>
              </a:rPr>
              <a:t>magnetic field</a:t>
            </a:r>
            <a:r>
              <a:rPr lang="en-GB" altLang="en-US" sz="2800" dirty="0">
                <a:solidFill>
                  <a:schemeClr val="tx2"/>
                </a:solidFill>
                <a:latin typeface="Cambria" panose="02040503050406030204" pitchFamily="18" charset="0"/>
                <a:cs typeface="Times New Roman" pitchFamily="18" charset="0"/>
              </a:rPr>
              <a:t> can b</a:t>
            </a:r>
            <a:r>
              <a:rPr lang="en-GB" altLang="en-US" sz="2800" dirty="0">
                <a:latin typeface="Cambria" panose="02040503050406030204" pitchFamily="18" charset="0"/>
                <a:cs typeface="Times New Roman" pitchFamily="18" charset="0"/>
              </a:rPr>
              <a:t>e</a:t>
            </a:r>
            <a:r>
              <a:rPr lang="en-GB" altLang="en-US" sz="2800" dirty="0">
                <a:solidFill>
                  <a:srgbClr val="FF0000"/>
                </a:solidFill>
                <a:latin typeface="Cambria" panose="02040503050406030204" pitchFamily="18" charset="0"/>
                <a:cs typeface="Times New Roman" pitchFamily="18" charset="0"/>
              </a:rPr>
              <a:t> </a:t>
            </a:r>
            <a:r>
              <a:rPr lang="en-GB" altLang="en-US" sz="2800" dirty="0">
                <a:solidFill>
                  <a:srgbClr val="CC6600"/>
                </a:solidFill>
                <a:latin typeface="Cambria" panose="02040503050406030204" pitchFamily="18" charset="0"/>
                <a:cs typeface="Times New Roman" pitchFamily="18" charset="0"/>
              </a:rPr>
              <a:t>established</a:t>
            </a:r>
            <a:r>
              <a:rPr lang="en-GB" altLang="en-US" sz="2800" dirty="0">
                <a:solidFill>
                  <a:srgbClr val="FF0000"/>
                </a:solidFill>
                <a:latin typeface="Cambria" panose="02040503050406030204" pitchFamily="18" charset="0"/>
                <a:cs typeface="Times New Roman" pitchFamily="18" charset="0"/>
              </a:rPr>
              <a:t> </a:t>
            </a:r>
            <a:r>
              <a:rPr lang="en-GB" altLang="en-US" sz="2800" dirty="0">
                <a:latin typeface="Cambria" panose="02040503050406030204" pitchFamily="18" charset="0"/>
                <a:cs typeface="Times New Roman" pitchFamily="18" charset="0"/>
              </a:rPr>
              <a:t>within the material.</a:t>
            </a:r>
          </a:p>
          <a:p>
            <a:pPr eaLnBrk="1" hangingPunct="1">
              <a:spcBef>
                <a:spcPct val="40000"/>
              </a:spcBef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GB" altLang="en-US" sz="2800" dirty="0">
                <a:latin typeface="Cambria" panose="02040503050406030204" pitchFamily="18" charset="0"/>
                <a:cs typeface="Times New Roman" pitchFamily="18" charset="0"/>
              </a:rPr>
              <a:t>The permeability of </a:t>
            </a:r>
            <a:r>
              <a:rPr lang="en-GB" altLang="en-US" sz="2800" dirty="0">
                <a:solidFill>
                  <a:srgbClr val="00B050"/>
                </a:solidFill>
                <a:latin typeface="Cambria" panose="02040503050406030204" pitchFamily="18" charset="0"/>
                <a:cs typeface="Times New Roman" pitchFamily="18" charset="0"/>
              </a:rPr>
              <a:t>vacuum</a:t>
            </a:r>
            <a:r>
              <a:rPr lang="en-GB" altLang="en-US" sz="2800" dirty="0">
                <a:latin typeface="Cambria" panose="02040503050406030204" pitchFamily="18" charset="0"/>
                <a:cs typeface="Times New Roman" pitchFamily="18" charset="0"/>
              </a:rPr>
              <a:t> or </a:t>
            </a:r>
            <a:r>
              <a:rPr lang="en-GB" altLang="en-US" sz="2800" dirty="0">
                <a:solidFill>
                  <a:srgbClr val="00B050"/>
                </a:solidFill>
                <a:latin typeface="Cambria" panose="02040503050406030204" pitchFamily="18" charset="0"/>
                <a:cs typeface="Times New Roman" pitchFamily="18" charset="0"/>
              </a:rPr>
              <a:t>“free space” </a:t>
            </a:r>
            <a:r>
              <a:rPr lang="en-GB" altLang="en-US" sz="2800" dirty="0" err="1">
                <a:solidFill>
                  <a:srgbClr val="00B050"/>
                </a:solidFill>
                <a:latin typeface="Cambria" panose="02040503050406030204" pitchFamily="18" charset="0"/>
                <a:cs typeface="Times New Roman" pitchFamily="18" charset="0"/>
              </a:rPr>
              <a:t>μ</a:t>
            </a:r>
            <a:r>
              <a:rPr lang="en-GB" altLang="en-US" sz="2800" baseline="-25000" dirty="0" err="1">
                <a:solidFill>
                  <a:srgbClr val="00B050"/>
                </a:solidFill>
                <a:latin typeface="Cambria" panose="02040503050406030204" pitchFamily="18" charset="0"/>
                <a:cs typeface="Times New Roman" pitchFamily="18" charset="0"/>
              </a:rPr>
              <a:t>o</a:t>
            </a:r>
            <a:r>
              <a:rPr lang="en-GB" altLang="en-US" sz="2800" b="1" dirty="0">
                <a:solidFill>
                  <a:srgbClr val="0000FF"/>
                </a:solidFill>
                <a:latin typeface="Cambria" panose="02040503050406030204" pitchFamily="18" charset="0"/>
                <a:cs typeface="Times New Roman" pitchFamily="18" charset="0"/>
              </a:rPr>
              <a:t> </a:t>
            </a:r>
            <a:r>
              <a:rPr lang="en-GB" altLang="en-US" sz="2800" dirty="0">
                <a:latin typeface="Cambria" panose="02040503050406030204" pitchFamily="18" charset="0"/>
                <a:cs typeface="Times New Roman" pitchFamily="18" charset="0"/>
              </a:rPr>
              <a:t>is used as a reference with a value of</a:t>
            </a:r>
          </a:p>
          <a:p>
            <a:pPr marL="1346200" lvl="3" eaLnBrk="1" hangingPunct="1">
              <a:spcBef>
                <a:spcPct val="40000"/>
              </a:spcBef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GB" altLang="en-US" sz="2800" dirty="0">
                <a:solidFill>
                  <a:srgbClr val="00B050"/>
                </a:solidFill>
                <a:latin typeface="Cambria" panose="02040503050406030204" pitchFamily="18" charset="0"/>
                <a:cs typeface="Arial" charset="0"/>
              </a:rPr>
              <a:t>4π x 10</a:t>
            </a:r>
            <a:r>
              <a:rPr lang="en-GB" altLang="en-US" sz="2800" baseline="30000" dirty="0">
                <a:solidFill>
                  <a:srgbClr val="00B050"/>
                </a:solidFill>
                <a:latin typeface="Cambria" panose="02040503050406030204" pitchFamily="18" charset="0"/>
                <a:cs typeface="Arial" charset="0"/>
              </a:rPr>
              <a:t>−7</a:t>
            </a:r>
            <a:r>
              <a:rPr lang="en-GB" altLang="en-US" sz="2800" dirty="0">
                <a:solidFill>
                  <a:srgbClr val="00B050"/>
                </a:solidFill>
                <a:latin typeface="Cambria" panose="02040503050406030204" pitchFamily="18" charset="0"/>
                <a:cs typeface="Arial" charset="0"/>
              </a:rPr>
              <a:t> Wb/</a:t>
            </a:r>
            <a:r>
              <a:rPr lang="en-GB" altLang="en-US" sz="2800" dirty="0" err="1">
                <a:solidFill>
                  <a:srgbClr val="00B050"/>
                </a:solidFill>
                <a:latin typeface="Cambria" panose="02040503050406030204" pitchFamily="18" charset="0"/>
                <a:cs typeface="Arial" charset="0"/>
              </a:rPr>
              <a:t>At.m</a:t>
            </a:r>
            <a:r>
              <a:rPr lang="en-GB" altLang="en-US" sz="2800" b="1" dirty="0">
                <a:latin typeface="Cambria" panose="02040503050406030204" pitchFamily="18" charset="0"/>
                <a:cs typeface="Arial" charset="0"/>
              </a:rPr>
              <a:t>  </a:t>
            </a:r>
            <a:r>
              <a:rPr lang="en-GB" altLang="en-US" sz="2800" i="1" dirty="0">
                <a:latin typeface="Cambria" panose="02040503050406030204" pitchFamily="18" charset="0"/>
                <a:cs typeface="Times New Roman" pitchFamily="18" charset="0"/>
              </a:rPr>
              <a:t>(weber/ampere-</a:t>
            </a:r>
            <a:r>
              <a:rPr lang="en-GB" altLang="en-US" sz="2800" i="1" dirty="0" err="1">
                <a:latin typeface="Cambria" panose="02040503050406030204" pitchFamily="18" charset="0"/>
                <a:cs typeface="Times New Roman" pitchFamily="18" charset="0"/>
              </a:rPr>
              <a:t>turn.meter</a:t>
            </a:r>
            <a:r>
              <a:rPr lang="en-GB" altLang="en-US" sz="2800" i="1" dirty="0">
                <a:latin typeface="Cambria" panose="02040503050406030204" pitchFamily="18" charset="0"/>
                <a:cs typeface="Times New Roman" pitchFamily="18" charset="0"/>
              </a:rPr>
              <a:t>)</a:t>
            </a:r>
            <a:r>
              <a:rPr lang="en-GB" altLang="en-US" sz="2800" dirty="0">
                <a:latin typeface="Cambria" panose="02040503050406030204" pitchFamily="18" charset="0"/>
                <a:cs typeface="Times New Roman" pitchFamily="18" charset="0"/>
              </a:rPr>
              <a:t>.</a:t>
            </a:r>
          </a:p>
          <a:p>
            <a:pPr eaLnBrk="1" hangingPunct="1">
              <a:spcBef>
                <a:spcPct val="70000"/>
              </a:spcBef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GB" altLang="en-US" sz="2800" dirty="0">
                <a:solidFill>
                  <a:srgbClr val="00B050"/>
                </a:solidFill>
                <a:latin typeface="Cambria" panose="02040503050406030204" pitchFamily="18" charset="0"/>
              </a:rPr>
              <a:t>Air</a:t>
            </a:r>
            <a:r>
              <a:rPr lang="en-GB" altLang="en-US" sz="2800" dirty="0">
                <a:solidFill>
                  <a:srgbClr val="CC6600"/>
                </a:solidFill>
                <a:latin typeface="Cambria" panose="02040503050406030204" pitchFamily="18" charset="0"/>
              </a:rPr>
              <a:t> </a:t>
            </a:r>
            <a:r>
              <a:rPr lang="en-GB" altLang="en-US" sz="2800" dirty="0">
                <a:latin typeface="Cambria" panose="02040503050406030204" pitchFamily="18" charset="0"/>
              </a:rPr>
              <a:t>is assumed to have the same permeability as </a:t>
            </a:r>
            <a:r>
              <a:rPr lang="en-GB" altLang="en-US" sz="2800" dirty="0">
                <a:solidFill>
                  <a:srgbClr val="00B050"/>
                </a:solidFill>
                <a:latin typeface="Cambria" panose="02040503050406030204" pitchFamily="18" charset="0"/>
              </a:rPr>
              <a:t>“vacuum”.</a:t>
            </a:r>
          </a:p>
          <a:p>
            <a:pPr eaLnBrk="1" hangingPunct="1">
              <a:spcBef>
                <a:spcPct val="40000"/>
              </a:spcBef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GB" altLang="en-US" sz="2800" dirty="0">
                <a:solidFill>
                  <a:schemeClr val="tx2"/>
                </a:solidFill>
                <a:latin typeface="Cambria" panose="02040503050406030204" pitchFamily="18" charset="0"/>
              </a:rPr>
              <a:t>All </a:t>
            </a:r>
            <a:r>
              <a:rPr lang="en-GB" altLang="en-US" sz="2800" dirty="0">
                <a:solidFill>
                  <a:srgbClr val="CC6600"/>
                </a:solidFill>
                <a:latin typeface="Cambria" panose="02040503050406030204" pitchFamily="18" charset="0"/>
              </a:rPr>
              <a:t>ferromagnetic</a:t>
            </a:r>
            <a:r>
              <a:rPr lang="en-GB" altLang="en-US" sz="2800" dirty="0">
                <a:solidFill>
                  <a:schemeClr val="tx2"/>
                </a:solidFill>
                <a:latin typeface="Cambria" panose="02040503050406030204" pitchFamily="18" charset="0"/>
              </a:rPr>
              <a:t> core materials have </a:t>
            </a:r>
            <a:r>
              <a:rPr lang="en-GB" altLang="en-US" sz="2800" dirty="0">
                <a:solidFill>
                  <a:srgbClr val="CC6600"/>
                </a:solidFill>
                <a:latin typeface="Cambria" panose="02040503050406030204" pitchFamily="18" charset="0"/>
              </a:rPr>
              <a:t>higher permeability.</a:t>
            </a:r>
            <a:endParaRPr lang="en-GB" altLang="en-US" sz="2800" i="1" dirty="0">
              <a:solidFill>
                <a:srgbClr val="CC660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39942" name="Rectangle 6"/>
          <p:cNvSpPr>
            <a:spLocks noChangeArrowheads="1"/>
          </p:cNvSpPr>
          <p:nvPr/>
        </p:nvSpPr>
        <p:spPr bwMode="auto">
          <a:xfrm>
            <a:off x="417938" y="389630"/>
            <a:ext cx="318625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3600" dirty="0">
                <a:solidFill>
                  <a:schemeClr val="tx2"/>
                </a:solidFill>
                <a:cs typeface="Times New Roman" pitchFamily="18" charset="0"/>
              </a:rPr>
              <a:t>Permeability </a:t>
            </a:r>
            <a:r>
              <a:rPr lang="en-GB" sz="3600" i="1" dirty="0">
                <a:solidFill>
                  <a:schemeClr val="tx2"/>
                </a:solidFill>
                <a:cs typeface="Times New Roman" pitchFamily="18" charset="0"/>
              </a:rPr>
              <a:t>µ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4510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4"/>
          <p:cNvSpPr>
            <a:spLocks noChangeArrowheads="1"/>
          </p:cNvSpPr>
          <p:nvPr/>
        </p:nvSpPr>
        <p:spPr bwMode="auto">
          <a:xfrm>
            <a:off x="773162" y="1135180"/>
            <a:ext cx="9074149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40000"/>
              </a:spcBef>
              <a:spcAft>
                <a:spcPct val="20000"/>
              </a:spcAft>
            </a:pPr>
            <a:r>
              <a:rPr lang="en-GB" altLang="en-US" sz="2800" dirty="0">
                <a:solidFill>
                  <a:schemeClr val="tx2"/>
                </a:solidFill>
                <a:latin typeface="Cambria" panose="02040503050406030204" pitchFamily="18" charset="0"/>
              </a:rPr>
              <a:t>The ratio of absolute permeability to the permeability of a vacuum</a:t>
            </a:r>
            <a:r>
              <a:rPr lang="en-GB" altLang="en-US" sz="2800" i="1" dirty="0">
                <a:solidFill>
                  <a:schemeClr val="tx2"/>
                </a:solidFill>
                <a:latin typeface="Cambria" panose="02040503050406030204" pitchFamily="18" charset="0"/>
              </a:rPr>
              <a:t> </a:t>
            </a:r>
            <a:r>
              <a:rPr lang="en-GB" altLang="en-US" sz="2800" dirty="0">
                <a:solidFill>
                  <a:schemeClr val="tx2"/>
                </a:solidFill>
                <a:latin typeface="Cambria" panose="02040503050406030204" pitchFamily="18" charset="0"/>
              </a:rPr>
              <a:t>is called </a:t>
            </a:r>
            <a:r>
              <a:rPr lang="en-GB" altLang="en-US" sz="2800" dirty="0">
                <a:solidFill>
                  <a:srgbClr val="CC6600"/>
                </a:solidFill>
                <a:latin typeface="Cambria" panose="02040503050406030204" pitchFamily="18" charset="0"/>
              </a:rPr>
              <a:t>relative permeability</a:t>
            </a:r>
            <a:r>
              <a:rPr lang="en-GB" altLang="en-US" sz="2800" i="1" dirty="0">
                <a:solidFill>
                  <a:srgbClr val="CC6600"/>
                </a:solidFill>
                <a:latin typeface="Cambria" panose="02040503050406030204" pitchFamily="18" charset="0"/>
              </a:rPr>
              <a:t> </a:t>
            </a:r>
            <a:r>
              <a:rPr lang="el-GR" altLang="en-US" sz="2800" i="1" dirty="0">
                <a:solidFill>
                  <a:srgbClr val="CC6600"/>
                </a:solidFill>
                <a:latin typeface="Cambria" panose="02040503050406030204" pitchFamily="18" charset="0"/>
                <a:cs typeface="Times New Roman" pitchFamily="18" charset="0"/>
              </a:rPr>
              <a:t>μ</a:t>
            </a:r>
            <a:r>
              <a:rPr lang="en-GB" altLang="en-US" sz="2800" baseline="-25000" dirty="0">
                <a:solidFill>
                  <a:srgbClr val="CC6600"/>
                </a:solidFill>
                <a:latin typeface="Cambria" panose="02040503050406030204" pitchFamily="18" charset="0"/>
              </a:rPr>
              <a:t>r </a:t>
            </a:r>
            <a:r>
              <a:rPr lang="en-GB" altLang="en-US" sz="2800" dirty="0">
                <a:solidFill>
                  <a:srgbClr val="CC6600"/>
                </a:solidFill>
                <a:latin typeface="Cambria" panose="02040503050406030204" pitchFamily="18" charset="0"/>
              </a:rPr>
              <a:t>.</a:t>
            </a:r>
          </a:p>
        </p:txBody>
      </p:sp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425919" y="391654"/>
            <a:ext cx="5262659" cy="64633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3600" dirty="0">
                <a:solidFill>
                  <a:schemeClr val="tx2"/>
                </a:solidFill>
              </a:rPr>
              <a:t>Relative Permeability </a:t>
            </a:r>
            <a:r>
              <a:rPr lang="el-GR" sz="3600" i="1" dirty="0">
                <a:solidFill>
                  <a:schemeClr val="tx2"/>
                </a:solidFill>
                <a:cs typeface="Times New Roman" pitchFamily="18" charset="0"/>
              </a:rPr>
              <a:t>μ</a:t>
            </a:r>
            <a:r>
              <a:rPr lang="en-GB" sz="3600" baseline="-25000" dirty="0">
                <a:solidFill>
                  <a:schemeClr val="tx2"/>
                </a:solidFill>
                <a:cs typeface="Times New Roman" pitchFamily="18" charset="0"/>
              </a:rPr>
              <a:t>r</a:t>
            </a:r>
            <a:endParaRPr lang="en-GB" sz="3600" dirty="0">
              <a:solidFill>
                <a:schemeClr val="tx2"/>
              </a:solidFill>
            </a:endParaRPr>
          </a:p>
        </p:txBody>
      </p:sp>
      <p:sp>
        <p:nvSpPr>
          <p:cNvPr id="40969" name="Text Box 9"/>
          <p:cNvSpPr txBox="1">
            <a:spLocks noChangeArrowheads="1"/>
          </p:cNvSpPr>
          <p:nvPr/>
        </p:nvSpPr>
        <p:spPr bwMode="auto">
          <a:xfrm>
            <a:off x="773162" y="4017209"/>
            <a:ext cx="475963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GB" altLang="en-US" sz="2800" dirty="0">
                <a:solidFill>
                  <a:schemeClr val="tx2"/>
                </a:solidFill>
                <a:latin typeface="Cambria" panose="02040503050406030204" pitchFamily="18" charset="0"/>
              </a:rPr>
              <a:t>For </a:t>
            </a:r>
            <a:r>
              <a:rPr lang="en-GB" altLang="en-US" sz="2800" dirty="0">
                <a:solidFill>
                  <a:srgbClr val="CC6600"/>
                </a:solidFill>
                <a:latin typeface="Cambria" panose="02040503050406030204" pitchFamily="18" charset="0"/>
              </a:rPr>
              <a:t>air-core</a:t>
            </a:r>
            <a:r>
              <a:rPr lang="en-GB" altLang="en-US" sz="2800" dirty="0">
                <a:solidFill>
                  <a:schemeClr val="tx2"/>
                </a:solidFill>
                <a:latin typeface="Cambria" panose="02040503050406030204" pitchFamily="18" charset="0"/>
              </a:rPr>
              <a:t> inductors, </a:t>
            </a:r>
            <a:r>
              <a:rPr lang="el-GR" altLang="en-US" sz="2800" i="1" dirty="0">
                <a:solidFill>
                  <a:srgbClr val="CC6600"/>
                </a:solidFill>
                <a:latin typeface="Cambria" panose="02040503050406030204" pitchFamily="18" charset="0"/>
                <a:cs typeface="Times New Roman" pitchFamily="18" charset="0"/>
              </a:rPr>
              <a:t>μ</a:t>
            </a:r>
            <a:r>
              <a:rPr lang="en-GB" altLang="en-US" sz="2800" baseline="-25000" dirty="0">
                <a:solidFill>
                  <a:srgbClr val="CC6600"/>
                </a:solidFill>
                <a:latin typeface="Cambria" panose="02040503050406030204" pitchFamily="18" charset="0"/>
                <a:cs typeface="Times New Roman" pitchFamily="18" charset="0"/>
              </a:rPr>
              <a:t>r</a:t>
            </a:r>
            <a:r>
              <a:rPr lang="en-GB" altLang="en-US" sz="2800" dirty="0">
                <a:solidFill>
                  <a:srgbClr val="CC6600"/>
                </a:solidFill>
                <a:latin typeface="Cambria" panose="02040503050406030204" pitchFamily="18" charset="0"/>
                <a:cs typeface="Times New Roman" pitchFamily="18" charset="0"/>
              </a:rPr>
              <a:t> </a:t>
            </a:r>
            <a:r>
              <a:rPr lang="en-GB" altLang="en-US" sz="2800" dirty="0">
                <a:solidFill>
                  <a:srgbClr val="CC66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=</a:t>
            </a:r>
            <a:r>
              <a:rPr lang="en-GB" altLang="en-US" sz="2800" dirty="0">
                <a:solidFill>
                  <a:srgbClr val="CC6600"/>
                </a:solidFill>
                <a:latin typeface="Cambria" panose="02040503050406030204" pitchFamily="18" charset="0"/>
                <a:cs typeface="Times New Roman" pitchFamily="18" charset="0"/>
              </a:rPr>
              <a:t> 1</a:t>
            </a:r>
            <a:r>
              <a:rPr lang="en-GB" altLang="en-US" sz="2800" dirty="0">
                <a:solidFill>
                  <a:srgbClr val="CC6600"/>
                </a:solidFill>
                <a:latin typeface="Cambria" panose="02040503050406030204" pitchFamily="18" charset="0"/>
              </a:rPr>
              <a:t>.</a:t>
            </a:r>
            <a:endParaRPr lang="el-GR" altLang="en-US" sz="2800" dirty="0">
              <a:solidFill>
                <a:srgbClr val="CC660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551036" y="2437755"/>
            <a:ext cx="6908800" cy="1131400"/>
            <a:chOff x="2109836" y="2526105"/>
            <a:chExt cx="6908800" cy="1131400"/>
          </a:xfrm>
        </p:grpSpPr>
        <p:sp>
          <p:nvSpPr>
            <p:cNvPr id="40968" name="Text Box 8"/>
            <p:cNvSpPr txBox="1">
              <a:spLocks noChangeArrowheads="1"/>
            </p:cNvSpPr>
            <p:nvPr/>
          </p:nvSpPr>
          <p:spPr bwMode="auto">
            <a:xfrm>
              <a:off x="5074228" y="2768640"/>
              <a:ext cx="98001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GB" altLang="en-US" sz="3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2109836" y="2526105"/>
                  <a:ext cx="2590800" cy="1131400"/>
                </a:xfrm>
                <a:prstGeom prst="rect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txBody>
                <a:bodyPr wrap="square" rtlCol="0" anchor="ctr" anchorCtr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G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36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SG" sz="3600" b="0" i="0" smtClean="0">
                                <a:latin typeface="Cambria Math" panose="02040503050406030204" pitchFamily="18" charset="0"/>
                              </a:rPr>
                              <m:t>r</m:t>
                            </m:r>
                          </m:sub>
                        </m:sSub>
                        <m:r>
                          <a:rPr lang="en-SG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SG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SG" sz="36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SG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SG" sz="3600" b="0" i="0" smtClean="0">
                                    <a:latin typeface="Cambria Math" panose="02040503050406030204" pitchFamily="18" charset="0"/>
                                  </a:rPr>
                                  <m:t>μ</m:t>
                                </m:r>
                              </m:e>
                              <m:sub>
                                <m:r>
                                  <a:rPr lang="en-SG" sz="36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SG" sz="3600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9836" y="2526105"/>
                  <a:ext cx="2590800" cy="11314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5400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6427836" y="2768640"/>
                  <a:ext cx="2590800" cy="646331"/>
                </a:xfrm>
                <a:prstGeom prst="rect">
                  <a:avLst/>
                </a:prstGeom>
                <a:noFill/>
                <a:ln w="25400">
                  <a:solidFill>
                    <a:srgbClr val="00B050"/>
                  </a:solidFill>
                </a:ln>
              </p:spPr>
              <p:txBody>
                <a:bodyPr wrap="square" rtlCol="0" anchor="ctr" anchorCtr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3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SG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SG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36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SG" sz="3600" b="0" i="0" smtClean="0">
                                <a:latin typeface="Cambria Math" panose="02040503050406030204" pitchFamily="18" charset="0"/>
                              </a:rPr>
                              <m:t>r</m:t>
                            </m:r>
                          </m:sub>
                        </m:sSub>
                        <m:sSub>
                          <m:sSubPr>
                            <m:ctrlPr>
                              <a:rPr lang="en-SG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SG" sz="3600">
                                <a:latin typeface="Cambria Math" panose="02040503050406030204" pitchFamily="18" charset="0"/>
                              </a:rPr>
                              <m:t>μ</m:t>
                            </m:r>
                          </m:e>
                          <m:sub>
                            <m:r>
                              <a:rPr lang="en-SG" sz="360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SG" sz="36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7836" y="2768640"/>
                  <a:ext cx="2590800" cy="6463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5400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291587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29464" y="382081"/>
            <a:ext cx="10058400" cy="1143000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solidFill>
                  <a:schemeClr val="tx1"/>
                </a:solidFill>
                <a:latin typeface="+mn-lt"/>
              </a:rPr>
              <a:t>Physical Characteristics of Inductors</a:t>
            </a:r>
            <a:endParaRPr lang="en-GB" altLang="en-US" sz="3600" dirty="0">
              <a:solidFill>
                <a:schemeClr val="tx1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3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723173" y="1129083"/>
                <a:ext cx="10481121" cy="1792798"/>
              </a:xfrm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en-US" altLang="en-US" sz="2800" b="1" dirty="0">
                    <a:solidFill>
                      <a:srgbClr val="FF0000"/>
                    </a:solidFill>
                  </a:rPr>
                  <a:t>Example </a:t>
                </a:r>
                <a:endParaRPr lang="en-US" altLang="en-US" sz="2800" dirty="0"/>
              </a:p>
              <a:p>
                <a:pPr>
                  <a:spcBef>
                    <a:spcPts val="300"/>
                  </a:spcBef>
                  <a:buNone/>
                </a:pPr>
                <a:r>
                  <a:rPr lang="en-US" altLang="en-US" sz="2800" dirty="0">
                    <a:solidFill>
                      <a:schemeClr val="tx2"/>
                    </a:solidFill>
                    <a:latin typeface="Cambria" panose="02040503050406030204" pitchFamily="18" charset="0"/>
                  </a:rPr>
                  <a:t>	</a:t>
                </a:r>
                <a:r>
                  <a:rPr lang="en-US" altLang="en-US" sz="2600" dirty="0">
                    <a:solidFill>
                      <a:schemeClr val="tx2"/>
                    </a:solidFill>
                    <a:latin typeface="Cambria" panose="02040503050406030204" pitchFamily="18" charset="0"/>
                  </a:rPr>
                  <a:t>Determine the inductance of a 350-turn inductor. The radius of the cylindrical core is</a:t>
                </a:r>
                <a:r>
                  <a:rPr lang="en-US" altLang="en-US" sz="2600" dirty="0">
                    <a:solidFill>
                      <a:schemeClr val="tx2"/>
                    </a:solidFill>
                    <a:latin typeface="Cambria" panose="02040503050406030204" pitchFamily="18" charset="0"/>
                    <a:ea typeface="Cambria Math" panose="02040503050406030204" pitchFamily="18" charset="0"/>
                  </a:rPr>
                  <a:t> </a:t>
                </a:r>
                <a:r>
                  <a:rPr lang="en-US" altLang="en-US" sz="2600" dirty="0">
                    <a:solidFill>
                      <a:schemeClr val="tx2"/>
                    </a:solidFill>
                    <a:latin typeface="Cambria" panose="02040503050406030204" pitchFamily="18" charset="0"/>
                  </a:rPr>
                  <a:t>0.25 cm. The length of the core is 1.5 cm. The permeability of the core material is </a:t>
                </a:r>
                <a14:m>
                  <m:oMath xmlns:m="http://schemas.openxmlformats.org/officeDocument/2006/math">
                    <m:r>
                      <a:rPr lang="en-SG" altLang="en-US" sz="2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0.25×</m:t>
                    </m:r>
                    <m:sSup>
                      <m:sSupPr>
                        <m:ctrlPr>
                          <a:rPr lang="en-SG" altLang="en-US" sz="2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altLang="en-US" sz="2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SG" altLang="en-US" sz="2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altLang="en-US" sz="2600" baseline="30000" dirty="0">
                    <a:solidFill>
                      <a:schemeClr val="tx2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altLang="en-US" sz="2600" dirty="0">
                    <a:solidFill>
                      <a:schemeClr val="tx2"/>
                    </a:solidFill>
                    <a:latin typeface="Cambria" panose="02040503050406030204" pitchFamily="18" charset="0"/>
                  </a:rPr>
                  <a:t>H/m.</a:t>
                </a:r>
              </a:p>
            </p:txBody>
          </p:sp>
        </mc:Choice>
        <mc:Fallback xmlns="">
          <p:sp>
            <p:nvSpPr>
              <p:cNvPr id="2253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3173" y="1129083"/>
                <a:ext cx="10481121" cy="1792798"/>
              </a:xfrm>
              <a:blipFill>
                <a:blip r:embed="rId4"/>
                <a:stretch>
                  <a:fillRect l="-756" t="-3061" b="-782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1103723" y="3109053"/>
            <a:ext cx="2106084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2800" b="1" dirty="0">
                <a:solidFill>
                  <a:srgbClr val="FF0000"/>
                </a:solidFill>
                <a:latin typeface="+mn-lt"/>
              </a:rPr>
              <a:t>Solution</a:t>
            </a:r>
          </a:p>
          <a:p>
            <a:pPr eaLnBrk="1" hangingPunct="1"/>
            <a:endParaRPr lang="en-US" altLang="en-US" sz="28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90" name="Rectangle 6"/>
              <p:cNvSpPr>
                <a:spLocks noChangeArrowheads="1"/>
              </p:cNvSpPr>
              <p:nvPr/>
            </p:nvSpPr>
            <p:spPr bwMode="auto">
              <a:xfrm>
                <a:off x="1570963" y="4285277"/>
                <a:ext cx="7442784" cy="4658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tabLst>
                    <a:tab pos="800100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tabLst>
                    <a:tab pos="800100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tabLst>
                    <a:tab pos="800100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tabLst>
                    <a:tab pos="800100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tabLst>
                    <a:tab pos="800100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800100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800100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800100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800100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altLang="en-US" b="0" i="1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𝐴</m:t>
                      </m:r>
                      <m:r>
                        <a:rPr lang="en-SG" altLang="en-US" b="0" i="1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SG" altLang="en-US" b="0" i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π</m:t>
                      </m:r>
                      <m:sSup>
                        <m:sSupPr>
                          <m:ctrlPr>
                            <a:rPr lang="en-SG" altLang="en-US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SG" altLang="en-US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SG" altLang="en-US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altLang="en-US" b="0" i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SG" altLang="en-US" b="0" i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π</m:t>
                      </m:r>
                      <m:sSup>
                        <m:sSupPr>
                          <m:ctrlPr>
                            <a:rPr lang="en-SG" altLang="en-US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SG" altLang="en-US" b="0" i="1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SG" altLang="en-US" b="0" i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0.25</m:t>
                              </m:r>
                              <m:r>
                                <a:rPr lang="en-SG" altLang="en-US" b="0" i="1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SG" altLang="en-US" b="0" i="1" smtClean="0"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SG" altLang="en-US" b="0" i="1" smtClean="0"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SG" altLang="en-US" b="0" i="1" smtClean="0"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−2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SG" altLang="en-US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altLang="en-US" b="0" i="1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=1.96×</m:t>
                      </m:r>
                      <m:sSup>
                        <m:sSupPr>
                          <m:ctrlPr>
                            <a:rPr lang="en-SG" altLang="en-US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SG" altLang="en-US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SG" altLang="en-US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−5</m:t>
                          </m:r>
                        </m:sup>
                      </m:sSup>
                      <m:r>
                        <a:rPr lang="en-SG" altLang="en-US" b="0" i="1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SG" altLang="en-US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SG" altLang="en-US" b="0" i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en-SG" altLang="en-US" b="0" i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altLang="en-US" b="0" i="1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</m:oMath>
                  </m:oMathPara>
                </a14:m>
                <a:endParaRPr lang="en-GB" altLang="en-US" dirty="0">
                  <a:latin typeface="Cambria" panose="02040503050406030204" pitchFamily="18" charset="0"/>
                  <a:cs typeface="Times New Roman" pitchFamily="18" charset="0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16390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70963" y="4285277"/>
                <a:ext cx="7442784" cy="465833"/>
              </a:xfrm>
              <a:prstGeom prst="rect">
                <a:avLst/>
              </a:prstGeom>
              <a:blipFill>
                <a:blip r:embed="rId5"/>
                <a:stretch>
                  <a:fillRect l="-24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602493" y="4899083"/>
                <a:ext cx="9937945" cy="838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SG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SG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SG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en-SG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</a:rPr>
                                <m:t>350</m:t>
                              </m:r>
                            </m:e>
                            <m:sup>
                              <m:r>
                                <a:rPr lang="en-SG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SG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</a:rPr>
                                <m:t>0.25×</m:t>
                              </m:r>
                              <m:sSup>
                                <m:sSupPr>
                                  <m:ctrlPr>
                                    <a:rPr lang="en-SG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SG" sz="2400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SG" sz="2400" i="1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SG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</a:rPr>
                                <m:t>1.96×</m:t>
                              </m:r>
                              <m:sSup>
                                <m:sSupPr>
                                  <m:ctrlPr>
                                    <a:rPr lang="en-SG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SG" sz="2400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SG" sz="2400" i="1"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0.015</m:t>
                          </m:r>
                        </m:den>
                      </m:f>
                      <m:r>
                        <a:rPr lang="en-SG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400" i="1" smtClean="0">
                          <a:solidFill>
                            <a:srgbClr val="9933FF"/>
                          </a:solidFill>
                          <a:latin typeface="Cambria Math" panose="02040503050406030204" pitchFamily="18" charset="0"/>
                        </a:rPr>
                        <m:t>40 </m:t>
                      </m:r>
                      <m:r>
                        <m:rPr>
                          <m:sty m:val="p"/>
                        </m:rPr>
                        <a:rPr lang="en-SG" sz="2400">
                          <a:solidFill>
                            <a:srgbClr val="9933FF"/>
                          </a:solidFill>
                          <a:latin typeface="Cambria Math" panose="02040503050406030204" pitchFamily="18" charset="0"/>
                        </a:rPr>
                        <m:t>mH</m:t>
                      </m:r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493" y="4899083"/>
                <a:ext cx="9937945" cy="8386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6"/>
              <p:cNvSpPr>
                <a:spLocks noChangeArrowheads="1"/>
              </p:cNvSpPr>
              <p:nvPr/>
            </p:nvSpPr>
            <p:spPr bwMode="auto">
              <a:xfrm>
                <a:off x="1679820" y="3695959"/>
                <a:ext cx="3144053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tabLst>
                    <a:tab pos="800100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tabLst>
                    <a:tab pos="800100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tabLst>
                    <a:tab pos="800100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tabLst>
                    <a:tab pos="800100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tabLst>
                    <a:tab pos="800100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800100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800100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800100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800100" algn="l"/>
                  </a:tabLs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Aft>
                    <a:spcPct val="30000"/>
                  </a:spcAft>
                </a:pPr>
                <a14:m>
                  <m:oMath xmlns:m="http://schemas.openxmlformats.org/officeDocument/2006/math">
                    <m:r>
                      <a:rPr lang="en-SG" altLang="en-US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𝑙</m:t>
                    </m:r>
                  </m:oMath>
                </a14:m>
                <a:r>
                  <a:rPr lang="en-GB" altLang="en-US" dirty="0">
                    <a:latin typeface="Cambria" panose="02040503050406030204" pitchFamily="18" charset="0"/>
                    <a:cs typeface="Times New Roman" pitchFamily="18" charset="0"/>
                  </a:rPr>
                  <a:t> </a:t>
                </a:r>
                <a:r>
                  <a:rPr lang="en-GB" alt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=</a:t>
                </a:r>
                <a:r>
                  <a:rPr lang="en-GB" altLang="en-US" dirty="0">
                    <a:latin typeface="Cambria" panose="02040503050406030204" pitchFamily="18" charset="0"/>
                    <a:cs typeface="Times New Roman" pitchFamily="18" charset="0"/>
                  </a:rPr>
                  <a:t> 1.5 cm </a:t>
                </a:r>
                <a:r>
                  <a:rPr lang="en-GB" alt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itchFamily="18" charset="0"/>
                  </a:rPr>
                  <a:t>=</a:t>
                </a:r>
                <a:r>
                  <a:rPr lang="en-GB" altLang="en-US" dirty="0">
                    <a:latin typeface="Cambria" panose="02040503050406030204" pitchFamily="18" charset="0"/>
                    <a:cs typeface="Times New Roman" pitchFamily="18" charset="0"/>
                  </a:rPr>
                  <a:t> 0.015 m</a:t>
                </a:r>
                <a14:m>
                  <m:oMath xmlns:m="http://schemas.openxmlformats.org/officeDocument/2006/math">
                    <m:r>
                      <a:rPr lang="en-SG" altLang="en-US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</m:oMath>
                </a14:m>
                <a:endParaRPr lang="en-GB" altLang="en-US" dirty="0">
                  <a:latin typeface="Cambria" panose="02040503050406030204" pitchFamily="18" charset="0"/>
                  <a:cs typeface="Times New Roman" pitchFamily="18" charset="0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10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79820" y="3695959"/>
                <a:ext cx="3144053" cy="461665"/>
              </a:xfrm>
              <a:prstGeom prst="rect">
                <a:avLst/>
              </a:prstGeom>
              <a:blipFill>
                <a:blip r:embed="rId7"/>
                <a:stretch>
                  <a:fillRect l="-583" t="-10526" b="-2894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9598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79425" y="402260"/>
            <a:ext cx="10972800" cy="646331"/>
          </a:xfrm>
        </p:spPr>
        <p:txBody>
          <a:bodyPr>
            <a:spAutoFit/>
          </a:bodyPr>
          <a:lstStyle/>
          <a:p>
            <a:pPr eaLnBrk="1" hangingPunct="1"/>
            <a:r>
              <a:rPr lang="en-US" altLang="en-US" sz="3600" dirty="0">
                <a:solidFill>
                  <a:schemeClr val="tx1"/>
                </a:solidFill>
                <a:latin typeface="+mn-lt"/>
              </a:rPr>
              <a:t>Winding Resistance</a:t>
            </a:r>
            <a:endParaRPr lang="en-GB" altLang="en-US" sz="3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721874" y="1178568"/>
            <a:ext cx="10160000" cy="4651375"/>
          </a:xfrm>
        </p:spPr>
        <p:txBody>
          <a:bodyPr>
            <a:normAutofit lnSpcReduction="10000"/>
          </a:bodyPr>
          <a:lstStyle/>
          <a:p>
            <a:pPr eaLnBrk="1" hangingPunct="1">
              <a:spcBef>
                <a:spcPct val="0"/>
              </a:spcBef>
              <a:spcAft>
                <a:spcPct val="40000"/>
              </a:spcAft>
              <a:buClrTx/>
              <a:buFontTx/>
              <a:buChar char="•"/>
            </a:pPr>
            <a:r>
              <a:rPr lang="en-US" altLang="en-US" sz="2800" dirty="0">
                <a:latin typeface="Cambria" panose="02040503050406030204" pitchFamily="18" charset="0"/>
                <a:cs typeface="Times New Roman" pitchFamily="18" charset="0"/>
              </a:rPr>
              <a:t>Because a coil is made of wire, a</a:t>
            </a:r>
            <a:r>
              <a:rPr lang="en-GB" altLang="en-US" sz="2800" dirty="0">
                <a:latin typeface="Cambria" panose="02040503050406030204" pitchFamily="18" charset="0"/>
                <a:cs typeface="Times New Roman" pitchFamily="18" charset="0"/>
              </a:rPr>
              <a:t>n inherent resistance called the </a:t>
            </a:r>
            <a:r>
              <a:rPr lang="en-GB" altLang="en-US" sz="2800" dirty="0">
                <a:solidFill>
                  <a:srgbClr val="CC6600"/>
                </a:solidFill>
                <a:latin typeface="Cambria" panose="02040503050406030204" pitchFamily="18" charset="0"/>
                <a:cs typeface="Times New Roman" pitchFamily="18" charset="0"/>
              </a:rPr>
              <a:t>winding resistance</a:t>
            </a:r>
            <a:r>
              <a:rPr lang="en-US" altLang="en-US" sz="2800" i="1" dirty="0">
                <a:solidFill>
                  <a:srgbClr val="FF0000"/>
                </a:solidFill>
                <a:latin typeface="Cambria" panose="02040503050406030204" pitchFamily="18" charset="0"/>
                <a:cs typeface="Times New Roman" pitchFamily="18" charset="0"/>
              </a:rPr>
              <a:t> </a:t>
            </a:r>
            <a:r>
              <a:rPr lang="en-GB" altLang="en-US" sz="2800" i="1" dirty="0" err="1">
                <a:solidFill>
                  <a:srgbClr val="CC6600"/>
                </a:solidFill>
                <a:latin typeface="Cambria" panose="02040503050406030204" pitchFamily="18" charset="0"/>
                <a:cs typeface="Times New Roman" pitchFamily="18" charset="0"/>
              </a:rPr>
              <a:t>R</a:t>
            </a:r>
            <a:r>
              <a:rPr lang="en-GB" altLang="en-US" sz="2800" baseline="-25000" dirty="0" err="1">
                <a:solidFill>
                  <a:srgbClr val="CC6600"/>
                </a:solidFill>
                <a:latin typeface="Cambria" panose="02040503050406030204" pitchFamily="18" charset="0"/>
                <a:cs typeface="Times New Roman" pitchFamily="18" charset="0"/>
              </a:rPr>
              <a:t>w</a:t>
            </a:r>
            <a:r>
              <a:rPr lang="en-GB" altLang="en-US" sz="2800" i="1" dirty="0">
                <a:latin typeface="Cambria" panose="02040503050406030204" pitchFamily="18" charset="0"/>
                <a:cs typeface="Times New Roman" pitchFamily="18" charset="0"/>
              </a:rPr>
              <a:t> </a:t>
            </a:r>
            <a:r>
              <a:rPr lang="en-GB" altLang="en-US" sz="2800" dirty="0" err="1">
                <a:latin typeface="Cambria" panose="02040503050406030204" pitchFamily="18" charset="0"/>
                <a:cs typeface="Times New Roman" pitchFamily="18" charset="0"/>
              </a:rPr>
              <a:t>i</a:t>
            </a:r>
            <a:r>
              <a:rPr lang="en-US" altLang="en-US" sz="2800" dirty="0">
                <a:latin typeface="Cambria" panose="02040503050406030204" pitchFamily="18" charset="0"/>
                <a:cs typeface="Times New Roman" pitchFamily="18" charset="0"/>
              </a:rPr>
              <a:t>s present.</a:t>
            </a:r>
            <a:r>
              <a:rPr lang="en-GB" altLang="en-US" sz="2800" i="1" dirty="0">
                <a:latin typeface="Cambria" panose="02040503050406030204" pitchFamily="18" charset="0"/>
                <a:cs typeface="Times New Roman" pitchFamily="18" charset="0"/>
              </a:rPr>
              <a:t>  </a:t>
            </a:r>
          </a:p>
          <a:p>
            <a:pPr eaLnBrk="1" hangingPunct="1">
              <a:spcBef>
                <a:spcPct val="0"/>
              </a:spcBef>
              <a:spcAft>
                <a:spcPct val="40000"/>
              </a:spcAft>
              <a:buClrTx/>
              <a:buFontTx/>
              <a:buChar char="•"/>
            </a:pPr>
            <a:r>
              <a:rPr lang="en-GB" altLang="en-US" sz="2800" dirty="0">
                <a:solidFill>
                  <a:srgbClr val="3333CC"/>
                </a:solidFill>
                <a:latin typeface="Cambria" panose="02040503050406030204" pitchFamily="18" charset="0"/>
                <a:cs typeface="Times New Roman" pitchFamily="18" charset="0"/>
              </a:rPr>
              <a:t>Although this resistance </a:t>
            </a:r>
            <a:r>
              <a:rPr lang="en-US" altLang="en-US" sz="2800" dirty="0">
                <a:solidFill>
                  <a:srgbClr val="3333CC"/>
                </a:solidFill>
                <a:latin typeface="Cambria" panose="02040503050406030204" pitchFamily="18" charset="0"/>
                <a:cs typeface="Times New Roman" pitchFamily="18" charset="0"/>
              </a:rPr>
              <a:t>occurs</a:t>
            </a:r>
            <a:r>
              <a:rPr lang="en-GB" altLang="en-US" sz="2800" dirty="0">
                <a:solidFill>
                  <a:srgbClr val="3333CC"/>
                </a:solidFill>
                <a:latin typeface="Cambria" panose="02040503050406030204" pitchFamily="18" charset="0"/>
                <a:cs typeface="Times New Roman" pitchFamily="18" charset="0"/>
              </a:rPr>
              <a:t> along the </a:t>
            </a:r>
            <a:r>
              <a:rPr lang="en-US" altLang="en-US" sz="2800" dirty="0">
                <a:solidFill>
                  <a:srgbClr val="3333CC"/>
                </a:solidFill>
                <a:latin typeface="Cambria" panose="02040503050406030204" pitchFamily="18" charset="0"/>
                <a:cs typeface="Times New Roman" pitchFamily="18" charset="0"/>
              </a:rPr>
              <a:t>whole </a:t>
            </a:r>
            <a:r>
              <a:rPr lang="en-GB" altLang="en-US" sz="2800" dirty="0">
                <a:solidFill>
                  <a:srgbClr val="3333CC"/>
                </a:solidFill>
                <a:latin typeface="Cambria" panose="02040503050406030204" pitchFamily="18" charset="0"/>
                <a:cs typeface="Times New Roman" pitchFamily="18" charset="0"/>
              </a:rPr>
              <a:t>length of wire, it </a:t>
            </a:r>
            <a:r>
              <a:rPr lang="en-US" altLang="en-US" sz="2800" dirty="0">
                <a:solidFill>
                  <a:srgbClr val="3333CC"/>
                </a:solidFill>
                <a:latin typeface="Cambria" panose="02040503050406030204" pitchFamily="18" charset="0"/>
                <a:cs typeface="Times New Roman" pitchFamily="18" charset="0"/>
              </a:rPr>
              <a:t>can be represented as an </a:t>
            </a:r>
            <a:r>
              <a:rPr lang="en-US" altLang="en-US" sz="2800" i="1" dirty="0" err="1">
                <a:solidFill>
                  <a:srgbClr val="CC6600"/>
                </a:solidFill>
                <a:latin typeface="Cambria" panose="02040503050406030204" pitchFamily="18" charset="0"/>
                <a:cs typeface="Times New Roman" pitchFamily="18" charset="0"/>
              </a:rPr>
              <a:t>R</a:t>
            </a:r>
            <a:r>
              <a:rPr lang="en-US" altLang="en-US" sz="2800" baseline="-25000" dirty="0" err="1">
                <a:solidFill>
                  <a:srgbClr val="CC6600"/>
                </a:solidFill>
                <a:latin typeface="Cambria" panose="02040503050406030204" pitchFamily="18" charset="0"/>
                <a:cs typeface="Times New Roman" pitchFamily="18" charset="0"/>
              </a:rPr>
              <a:t>w</a:t>
            </a:r>
            <a:r>
              <a:rPr lang="en-US" altLang="en-US" sz="2800" dirty="0">
                <a:solidFill>
                  <a:srgbClr val="CC6600"/>
                </a:solidFill>
                <a:latin typeface="Cambria" panose="02040503050406030204" pitchFamily="18" charset="0"/>
                <a:cs typeface="Times New Roman" pitchFamily="18" charset="0"/>
              </a:rPr>
              <a:t> in </a:t>
            </a:r>
            <a:r>
              <a:rPr lang="en-GB" altLang="en-US" sz="2800" dirty="0">
                <a:solidFill>
                  <a:srgbClr val="CC6600"/>
                </a:solidFill>
                <a:latin typeface="Cambria" panose="02040503050406030204" pitchFamily="18" charset="0"/>
                <a:cs typeface="Times New Roman" pitchFamily="18" charset="0"/>
              </a:rPr>
              <a:t>series with </a:t>
            </a:r>
            <a:r>
              <a:rPr lang="en-US" altLang="en-US" sz="2800" i="1" dirty="0">
                <a:solidFill>
                  <a:srgbClr val="CC6600"/>
                </a:solidFill>
                <a:latin typeface="Cambria" panose="02040503050406030204" pitchFamily="18" charset="0"/>
                <a:cs typeface="Times New Roman" pitchFamily="18" charset="0"/>
              </a:rPr>
              <a:t>L</a:t>
            </a:r>
            <a:r>
              <a:rPr lang="en-US" altLang="en-US" sz="2800" dirty="0">
                <a:solidFill>
                  <a:srgbClr val="CC6600"/>
                </a:solidFill>
                <a:latin typeface="Cambria" panose="02040503050406030204" pitchFamily="18" charset="0"/>
                <a:cs typeface="Times New Roman" pitchFamily="18" charset="0"/>
              </a:rPr>
              <a:t>.</a:t>
            </a:r>
            <a:endParaRPr lang="en-GB" altLang="en-US" sz="2800" dirty="0">
              <a:solidFill>
                <a:srgbClr val="CC6600"/>
              </a:solidFill>
              <a:latin typeface="Cambria" panose="02040503050406030204" pitchFamily="18" charset="0"/>
              <a:cs typeface="Times New Roman" pitchFamily="18" charset="0"/>
            </a:endParaRPr>
          </a:p>
          <a:p>
            <a:pPr eaLnBrk="1" hangingPunct="1">
              <a:spcBef>
                <a:spcPct val="0"/>
              </a:spcBef>
              <a:spcAft>
                <a:spcPct val="40000"/>
              </a:spcAft>
              <a:buClrTx/>
              <a:buFontTx/>
              <a:buChar char="•"/>
            </a:pPr>
            <a:endParaRPr lang="en-US" altLang="en-US" sz="2400" dirty="0">
              <a:latin typeface="Cambria" panose="02040503050406030204" pitchFamily="18" charset="0"/>
              <a:cs typeface="Times New Roman" pitchFamily="18" charset="0"/>
            </a:endParaRPr>
          </a:p>
          <a:p>
            <a:pPr eaLnBrk="1" hangingPunct="1">
              <a:spcBef>
                <a:spcPct val="0"/>
              </a:spcBef>
              <a:spcAft>
                <a:spcPct val="40000"/>
              </a:spcAft>
              <a:buClrTx/>
              <a:buFontTx/>
              <a:buChar char="•"/>
            </a:pPr>
            <a:endParaRPr lang="en-US" altLang="en-US" sz="2400" dirty="0">
              <a:latin typeface="Cambria" panose="02040503050406030204" pitchFamily="18" charset="0"/>
              <a:cs typeface="Times New Roman" pitchFamily="18" charset="0"/>
            </a:endParaRPr>
          </a:p>
          <a:p>
            <a:pPr eaLnBrk="1" hangingPunct="1">
              <a:spcBef>
                <a:spcPct val="0"/>
              </a:spcBef>
              <a:spcAft>
                <a:spcPct val="40000"/>
              </a:spcAft>
              <a:buClrTx/>
              <a:buFontTx/>
              <a:buChar char="•"/>
            </a:pPr>
            <a:endParaRPr lang="en-US" altLang="en-US" sz="2400" dirty="0">
              <a:latin typeface="Cambria" panose="02040503050406030204" pitchFamily="18" charset="0"/>
              <a:cs typeface="Times New Roman" pitchFamily="18" charset="0"/>
            </a:endParaRPr>
          </a:p>
          <a:p>
            <a:pPr eaLnBrk="1" hangingPunct="1">
              <a:spcBef>
                <a:spcPct val="0"/>
              </a:spcBef>
              <a:spcAft>
                <a:spcPct val="40000"/>
              </a:spcAft>
              <a:buClrTx/>
              <a:buFontTx/>
              <a:buChar char="•"/>
            </a:pPr>
            <a:r>
              <a:rPr lang="en-US" altLang="en-US" sz="2800" dirty="0">
                <a:latin typeface="Cambria" panose="02040503050406030204" pitchFamily="18" charset="0"/>
                <a:cs typeface="Times New Roman" pitchFamily="18" charset="0"/>
              </a:rPr>
              <a:t>Often</a:t>
            </a:r>
            <a:r>
              <a:rPr lang="en-GB" altLang="en-US" sz="2800" dirty="0">
                <a:latin typeface="Cambria" panose="02040503050406030204" pitchFamily="18" charset="0"/>
                <a:cs typeface="Times New Roman" pitchFamily="18" charset="0"/>
              </a:rPr>
              <a:t>, </a:t>
            </a:r>
            <a:r>
              <a:rPr lang="en-US" altLang="en-US" sz="2800" i="1" dirty="0" err="1">
                <a:latin typeface="Cambria" panose="02040503050406030204" pitchFamily="18" charset="0"/>
                <a:cs typeface="Times New Roman" pitchFamily="18" charset="0"/>
              </a:rPr>
              <a:t>R</a:t>
            </a:r>
            <a:r>
              <a:rPr lang="en-US" altLang="en-US" sz="2800" baseline="-25000" dirty="0" err="1">
                <a:latin typeface="Cambria" panose="02040503050406030204" pitchFamily="18" charset="0"/>
                <a:cs typeface="Times New Roman" pitchFamily="18" charset="0"/>
              </a:rPr>
              <a:t>w</a:t>
            </a:r>
            <a:r>
              <a:rPr lang="en-GB" altLang="en-US" sz="2800" dirty="0">
                <a:latin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altLang="en-US" sz="2800" dirty="0">
                <a:latin typeface="Cambria" panose="02040503050406030204" pitchFamily="18" charset="0"/>
                <a:cs typeface="Times New Roman" pitchFamily="18" charset="0"/>
              </a:rPr>
              <a:t>is</a:t>
            </a:r>
            <a:r>
              <a:rPr lang="en-GB" altLang="en-US" sz="2800" dirty="0">
                <a:latin typeface="Cambria" panose="02040503050406030204" pitchFamily="18" charset="0"/>
                <a:cs typeface="Times New Roman" pitchFamily="18" charset="0"/>
              </a:rPr>
              <a:t> small </a:t>
            </a:r>
            <a:r>
              <a:rPr lang="en-US" altLang="en-US" sz="2800" dirty="0">
                <a:latin typeface="Cambria" panose="02040503050406030204" pitchFamily="18" charset="0"/>
                <a:cs typeface="Times New Roman" pitchFamily="18" charset="0"/>
              </a:rPr>
              <a:t>and can be </a:t>
            </a:r>
            <a:r>
              <a:rPr lang="en-GB" altLang="en-US" sz="2800" dirty="0">
                <a:latin typeface="Cambria" panose="02040503050406030204" pitchFamily="18" charset="0"/>
                <a:cs typeface="Times New Roman" pitchFamily="18" charset="0"/>
              </a:rPr>
              <a:t>ignored</a:t>
            </a:r>
            <a:r>
              <a:rPr lang="en-US" altLang="en-US" sz="2800" dirty="0">
                <a:latin typeface="Cambria" panose="02040503050406030204" pitchFamily="18" charset="0"/>
                <a:cs typeface="Times New Roman" pitchFamily="18" charset="0"/>
              </a:rPr>
              <a:t>.  </a:t>
            </a:r>
          </a:p>
          <a:p>
            <a:pPr eaLnBrk="1" hangingPunct="1">
              <a:spcBef>
                <a:spcPct val="0"/>
              </a:spcBef>
              <a:spcAft>
                <a:spcPct val="40000"/>
              </a:spcAft>
              <a:buClrTx/>
              <a:buFontTx/>
              <a:buChar char="•"/>
            </a:pPr>
            <a:r>
              <a:rPr lang="en-US" altLang="en-US" sz="2800" dirty="0">
                <a:latin typeface="Cambria" panose="02040503050406030204" pitchFamily="18" charset="0"/>
                <a:cs typeface="Times New Roman" pitchFamily="18" charset="0"/>
              </a:rPr>
              <a:t>C</a:t>
            </a:r>
            <a:r>
              <a:rPr lang="en-GB" altLang="en-US" sz="2800" dirty="0">
                <a:latin typeface="Cambria" panose="02040503050406030204" pitchFamily="18" charset="0"/>
                <a:cs typeface="Times New Roman" pitchFamily="18" charset="0"/>
              </a:rPr>
              <a:t>oil </a:t>
            </a:r>
            <a:r>
              <a:rPr lang="en-US" altLang="en-US" sz="2800" dirty="0">
                <a:latin typeface="Cambria" panose="02040503050406030204" pitchFamily="18" charset="0"/>
                <a:cs typeface="Times New Roman" pitchFamily="18" charset="0"/>
              </a:rPr>
              <a:t>is then </a:t>
            </a:r>
            <a:r>
              <a:rPr lang="en-GB" altLang="en-US" sz="2800" dirty="0">
                <a:latin typeface="Cambria" panose="02040503050406030204" pitchFamily="18" charset="0"/>
                <a:cs typeface="Times New Roman" pitchFamily="18" charset="0"/>
              </a:rPr>
              <a:t>considered as an ideal inductor</a:t>
            </a:r>
            <a:r>
              <a:rPr lang="en-US" altLang="en-US" sz="2800" dirty="0">
                <a:latin typeface="Cambria" panose="02040503050406030204" pitchFamily="18" charset="0"/>
                <a:cs typeface="Times New Roman" pitchFamily="18" charset="0"/>
              </a:rPr>
              <a:t>.  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2207511" y="3212938"/>
            <a:ext cx="6693164" cy="1136650"/>
            <a:chOff x="1032" y="2164"/>
            <a:chExt cx="3201" cy="716"/>
          </a:xfrm>
        </p:grpSpPr>
        <p:pic>
          <p:nvPicPr>
            <p:cNvPr id="24583" name="Picture 7"/>
            <p:cNvPicPr>
              <a:picLocks noChangeAspect="1" noChangeArrowheads="1"/>
            </p:cNvPicPr>
            <p:nvPr/>
          </p:nvPicPr>
          <p:blipFill>
            <a:blip r:embed="rId4">
              <a:lum bright="-18000" contras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37" t="4114" r="4836" b="72237"/>
            <a:stretch>
              <a:fillRect/>
            </a:stretch>
          </p:blipFill>
          <p:spPr bwMode="auto">
            <a:xfrm>
              <a:off x="1280" y="2164"/>
              <a:ext cx="2953" cy="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584" name="Text Box 11"/>
            <p:cNvSpPr txBox="1">
              <a:spLocks noChangeArrowheads="1"/>
            </p:cNvSpPr>
            <p:nvPr/>
          </p:nvSpPr>
          <p:spPr bwMode="auto">
            <a:xfrm>
              <a:off x="1032" y="2236"/>
              <a:ext cx="1245" cy="4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GB" altLang="en-US" sz="2000" b="1" dirty="0">
                  <a:latin typeface="+mn-lt"/>
                </a:rPr>
                <a:t>Winding Resistance of a Coil</a:t>
              </a: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A19032D-5A31-4305-935B-2D364063E9D2}"/>
              </a:ext>
            </a:extLst>
          </p:cNvPr>
          <p:cNvGrpSpPr/>
          <p:nvPr/>
        </p:nvGrpSpPr>
        <p:grpSpPr>
          <a:xfrm>
            <a:off x="7190414" y="3048773"/>
            <a:ext cx="2461756" cy="1598543"/>
            <a:chOff x="7190414" y="3048773"/>
            <a:chExt cx="2461756" cy="15985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B5EDCB3-9F77-4BF1-9722-B068E646C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90414" y="3048773"/>
              <a:ext cx="2461756" cy="159854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733F67-9BF1-4FFF-8B1E-EB9E0392020E}"/>
                </a:ext>
              </a:extLst>
            </p:cNvPr>
            <p:cNvSpPr txBox="1"/>
            <p:nvPr/>
          </p:nvSpPr>
          <p:spPr>
            <a:xfrm>
              <a:off x="7190414" y="3880212"/>
              <a:ext cx="2402373" cy="31010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SG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 Equivalent circuit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6AD219D-443A-4A3C-81C3-93140B83D929}"/>
                    </a:ext>
                  </a:extLst>
                </p:cNvPr>
                <p:cNvSpPr txBox="1"/>
                <p:nvPr/>
              </p:nvSpPr>
              <p:spPr>
                <a:xfrm>
                  <a:off x="7610260" y="3209001"/>
                  <a:ext cx="571632" cy="35951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b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SG" b="0" i="0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</m:sub>
                        </m:sSub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6AD219D-443A-4A3C-81C3-93140B83D9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0260" y="3209001"/>
                  <a:ext cx="571632" cy="359517"/>
                </a:xfrm>
                <a:prstGeom prst="rect">
                  <a:avLst/>
                </a:prstGeom>
                <a:blipFill>
                  <a:blip r:embed="rId6"/>
                  <a:stretch>
                    <a:fillRect b="-5085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AE96CDE-DCEC-4F3C-85F3-ED7DA99D1EA0}"/>
                    </a:ext>
                  </a:extLst>
                </p:cNvPr>
                <p:cNvSpPr txBox="1"/>
                <p:nvPr/>
              </p:nvSpPr>
              <p:spPr>
                <a:xfrm>
                  <a:off x="8426471" y="3209001"/>
                  <a:ext cx="571632" cy="3231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bIns="0" rtlCol="0" anchor="b" anchorCtr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AE96CDE-DCEC-4F3C-85F3-ED7DA99D1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6471" y="3209001"/>
                  <a:ext cx="571632" cy="323165"/>
                </a:xfrm>
                <a:prstGeom prst="rect">
                  <a:avLst/>
                </a:prstGeom>
                <a:blipFill>
                  <a:blip r:embed="rId7"/>
                  <a:stretch>
                    <a:fillRect b="-9434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44471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1273" y="377825"/>
            <a:ext cx="100584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>
                <a:solidFill>
                  <a:schemeClr val="tx1"/>
                </a:solidFill>
                <a:latin typeface="+mn-lt"/>
              </a:rPr>
              <a:t>Winding Capacitance</a:t>
            </a:r>
            <a:endParaRPr lang="en-GB" altLang="en-US" sz="3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723869" y="1159623"/>
            <a:ext cx="10160000" cy="4114800"/>
          </a:xfrm>
        </p:spPr>
        <p:txBody>
          <a:bodyPr>
            <a:normAutofit/>
          </a:bodyPr>
          <a:lstStyle/>
          <a:p>
            <a:pPr eaLnBrk="1" hangingPunct="1">
              <a:spcBef>
                <a:spcPct val="0"/>
              </a:spcBef>
              <a:spcAft>
                <a:spcPct val="40000"/>
              </a:spcAft>
              <a:buFont typeface="Wingdings" panose="05000000000000000000" pitchFamily="2" charset="2"/>
              <a:buChar char="Ø"/>
            </a:pPr>
            <a:r>
              <a:rPr lang="en-GB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Stray capacitance, called </a:t>
            </a:r>
            <a:r>
              <a:rPr lang="en-GB" altLang="en-US" sz="2800" dirty="0">
                <a:solidFill>
                  <a:srgbClr val="CC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winding capacitance</a:t>
            </a:r>
            <a:r>
              <a:rPr lang="en-GB" altLang="en-US" sz="2800" i="1" dirty="0">
                <a:solidFill>
                  <a:srgbClr val="CC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800" i="1" dirty="0" err="1">
                <a:solidFill>
                  <a:srgbClr val="CC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GB" altLang="en-US" sz="2800" baseline="-25000" dirty="0" err="1">
                <a:solidFill>
                  <a:srgbClr val="CC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GB" altLang="en-US" sz="2800" dirty="0">
                <a:solidFill>
                  <a:srgbClr val="CC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GB" altLang="en-US" sz="28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is al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so</a:t>
            </a:r>
            <a:r>
              <a:rPr lang="en-GB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present in a coil.</a:t>
            </a:r>
          </a:p>
          <a:p>
            <a:pPr eaLnBrk="1" hangingPunct="1">
              <a:spcBef>
                <a:spcPct val="0"/>
              </a:spcBef>
              <a:spcAft>
                <a:spcPct val="40000"/>
              </a:spcAft>
              <a:buFont typeface="Wingdings" panose="05000000000000000000" pitchFamily="2" charset="2"/>
              <a:buChar char="Ø"/>
            </a:pP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Often,</a:t>
            </a:r>
            <a:r>
              <a:rPr lang="en-GB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this is </a:t>
            </a:r>
            <a:r>
              <a:rPr lang="en-GB" alt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very small</a:t>
            </a:r>
            <a:r>
              <a:rPr lang="en-GB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has no significant effect. </a:t>
            </a:r>
          </a:p>
          <a:p>
            <a:pPr eaLnBrk="1" hangingPunct="1">
              <a:spcBef>
                <a:spcPct val="0"/>
              </a:spcBef>
              <a:spcAft>
                <a:spcPct val="40000"/>
              </a:spcAft>
              <a:buFont typeface="Wingdings" panose="05000000000000000000" pitchFamily="2" charset="2"/>
              <a:buChar char="Ø"/>
            </a:pPr>
            <a:r>
              <a:rPr lang="en-GB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other cases, particularly at </a:t>
            </a:r>
            <a:r>
              <a:rPr lang="en-GB" altLang="en-US" sz="2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frequencies</a:t>
            </a:r>
            <a:r>
              <a:rPr lang="en-GB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it may become quite </a:t>
            </a:r>
            <a:r>
              <a:rPr lang="en-GB" altLang="en-US" sz="2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important.</a:t>
            </a:r>
          </a:p>
          <a:p>
            <a:pPr eaLnBrk="1" hangingPunct="1">
              <a:spcBef>
                <a:spcPct val="0"/>
              </a:spcBef>
              <a:spcAft>
                <a:spcPct val="40000"/>
              </a:spcAft>
              <a:buFont typeface="Wingdings" panose="05000000000000000000" pitchFamily="2" charset="2"/>
              <a:buChar char="Ø"/>
            </a:pPr>
            <a:r>
              <a:rPr lang="en-GB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equivalent circuit for a practical (real) inductor is given below:</a:t>
            </a: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>
            <a:lum bright="-18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5" t="66452" r="17505" b="3728"/>
          <a:stretch>
            <a:fillRect/>
          </a:stretch>
        </p:blipFill>
        <p:spPr bwMode="auto">
          <a:xfrm>
            <a:off x="2490863" y="4423820"/>
            <a:ext cx="5654886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4093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053581"/>
            <a:ext cx="8596668" cy="48837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What will you learn?</a:t>
            </a:r>
          </a:p>
          <a:p>
            <a:pPr lvl="1">
              <a:buClr>
                <a:srgbClr val="5FCBEF"/>
              </a:buClr>
            </a:pPr>
            <a:r>
              <a:rPr lang="en-US" altLang="en-US" dirty="0">
                <a:solidFill>
                  <a:schemeClr val="tx1"/>
                </a:solidFill>
              </a:rPr>
              <a:t>D</a:t>
            </a:r>
            <a:r>
              <a:rPr lang="en-GB" altLang="en-US" dirty="0">
                <a:solidFill>
                  <a:schemeClr val="tx1"/>
                </a:solidFill>
              </a:rPr>
              <a:t>escribe the basic structure and characteristics of an inductor.</a:t>
            </a:r>
            <a:endParaRPr lang="en-US" altLang="en-US" dirty="0">
              <a:solidFill>
                <a:schemeClr val="tx1"/>
              </a:solidFill>
            </a:endParaRPr>
          </a:p>
          <a:p>
            <a:pPr lvl="1">
              <a:buClr>
                <a:srgbClr val="5FCBEF"/>
              </a:buClr>
            </a:pPr>
            <a:r>
              <a:rPr lang="en-GB" altLang="en-US" dirty="0">
                <a:solidFill>
                  <a:schemeClr val="tx1"/>
                </a:solidFill>
              </a:rPr>
              <a:t>Identify various types of inductors. </a:t>
            </a:r>
          </a:p>
          <a:p>
            <a:pPr lvl="1">
              <a:buClr>
                <a:srgbClr val="5FCBEF"/>
              </a:buClr>
            </a:pPr>
            <a:r>
              <a:rPr lang="en-GB" altLang="en-US" dirty="0">
                <a:solidFill>
                  <a:schemeClr val="tx1"/>
                </a:solidFill>
              </a:rPr>
              <a:t>Calculate self-inductance.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600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66258" y="377825"/>
            <a:ext cx="100584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>
                <a:solidFill>
                  <a:schemeClr val="tx1"/>
                </a:solidFill>
                <a:latin typeface="+mn-lt"/>
              </a:rPr>
              <a:t>Types of Inductors</a:t>
            </a:r>
            <a:endParaRPr lang="en-GB" altLang="en-US" sz="3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716840" y="1143684"/>
            <a:ext cx="10160000" cy="4924425"/>
          </a:xfrm>
        </p:spPr>
        <p:txBody>
          <a:bodyPr>
            <a:noAutofit/>
          </a:bodyPr>
          <a:lstStyle/>
          <a:p>
            <a:pPr algn="just" eaLnBrk="1" hangingPunct="1">
              <a:spcBef>
                <a:spcPct val="0"/>
              </a:spcBef>
              <a:spcAft>
                <a:spcPct val="40000"/>
              </a:spcAft>
              <a:buFont typeface="Wingdings" panose="05000000000000000000" pitchFamily="2" charset="2"/>
              <a:buChar char="Ø"/>
            </a:pPr>
            <a:r>
              <a:rPr lang="en-GB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Inductors 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come</a:t>
            </a:r>
            <a:r>
              <a:rPr lang="en-GB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in a variety of shapes and sizes.</a:t>
            </a:r>
          </a:p>
          <a:p>
            <a:pPr algn="just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GB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Basically, they fall into </a:t>
            </a: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GB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general categories: </a:t>
            </a:r>
          </a:p>
          <a:p>
            <a:pPr lvl="1" eaLnBrk="1" hangingPunct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GB" altLang="en-US" b="1" dirty="0">
                <a:solidFill>
                  <a:srgbClr val="3333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fixed</a:t>
            </a:r>
            <a:r>
              <a:rPr lang="en-GB" altLang="en-US" dirty="0">
                <a:solidFill>
                  <a:srgbClr val="3333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</a:t>
            </a:r>
          </a:p>
          <a:p>
            <a:pPr lvl="1" eaLnBrk="1" hangingPunct="1">
              <a:spcBef>
                <a:spcPct val="0"/>
              </a:spcBef>
              <a:spcAft>
                <a:spcPct val="40000"/>
              </a:spcAft>
              <a:buFont typeface="Wingdings" panose="05000000000000000000" pitchFamily="2" charset="2"/>
              <a:buChar char="Ø"/>
            </a:pPr>
            <a:r>
              <a:rPr lang="en-GB" altLang="en-US" b="1" dirty="0">
                <a:solidFill>
                  <a:srgbClr val="3333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variable</a:t>
            </a:r>
          </a:p>
          <a:p>
            <a:pPr eaLnBrk="1" hangingPunct="1">
              <a:spcBef>
                <a:spcPct val="0"/>
              </a:spcBef>
              <a:spcAft>
                <a:spcPct val="40000"/>
              </a:spcAft>
              <a:buFont typeface="Wingdings" panose="05000000000000000000" pitchFamily="2" charset="2"/>
              <a:buChar char="Ø"/>
            </a:pPr>
            <a:r>
              <a:rPr lang="en-GB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Both fixed and variable inductors can 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also </a:t>
            </a:r>
            <a:r>
              <a:rPr lang="en-GB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be </a:t>
            </a:r>
            <a:r>
              <a:rPr lang="en-GB" altLang="en-US" sz="2800" i="1" dirty="0">
                <a:latin typeface="Calibri" panose="020F0502020204030204" pitchFamily="34" charset="0"/>
                <a:cs typeface="Calibri" panose="020F0502020204030204" pitchFamily="34" charset="0"/>
              </a:rPr>
              <a:t>classified according to the type of </a:t>
            </a:r>
            <a:r>
              <a:rPr lang="en-GB" altLang="en-US" sz="28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core material.</a:t>
            </a:r>
            <a:r>
              <a:rPr lang="en-GB" altLang="en-US" sz="2800" i="1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GB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common types are</a:t>
            </a:r>
          </a:p>
          <a:p>
            <a:pPr lvl="1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GB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air core </a:t>
            </a:r>
          </a:p>
          <a:p>
            <a:pPr lvl="1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GB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iron core </a:t>
            </a:r>
          </a:p>
          <a:p>
            <a:pPr lvl="1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GB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ferrite core</a:t>
            </a:r>
          </a:p>
        </p:txBody>
      </p:sp>
      <p:sp>
        <p:nvSpPr>
          <p:cNvPr id="76" name="object 18"/>
          <p:cNvSpPr/>
          <p:nvPr/>
        </p:nvSpPr>
        <p:spPr>
          <a:xfrm>
            <a:off x="3595506" y="2383582"/>
            <a:ext cx="1045210" cy="237490"/>
          </a:xfrm>
          <a:custGeom>
            <a:avLst/>
            <a:gdLst/>
            <a:ahLst/>
            <a:cxnLst/>
            <a:rect l="l" t="t" r="r" b="b"/>
            <a:pathLst>
              <a:path w="1045210" h="237489">
                <a:moveTo>
                  <a:pt x="1045102" y="129807"/>
                </a:moveTo>
                <a:lnTo>
                  <a:pt x="819685" y="129807"/>
                </a:lnTo>
                <a:lnTo>
                  <a:pt x="818348" y="104201"/>
                </a:lnTo>
                <a:lnTo>
                  <a:pt x="814522" y="81321"/>
                </a:lnTo>
                <a:lnTo>
                  <a:pt x="800506" y="43857"/>
                </a:lnTo>
                <a:lnTo>
                  <a:pt x="767726" y="8856"/>
                </a:lnTo>
                <a:lnTo>
                  <a:pt x="741263" y="0"/>
                </a:lnTo>
                <a:lnTo>
                  <a:pt x="727477" y="5"/>
                </a:lnTo>
                <a:lnTo>
                  <a:pt x="687229" y="18113"/>
                </a:lnTo>
                <a:lnTo>
                  <a:pt x="654449" y="63990"/>
                </a:lnTo>
                <a:lnTo>
                  <a:pt x="640433" y="110402"/>
                </a:lnTo>
                <a:lnTo>
                  <a:pt x="635269" y="169754"/>
                </a:lnTo>
                <a:lnTo>
                  <a:pt x="639028" y="207872"/>
                </a:lnTo>
                <a:lnTo>
                  <a:pt x="655657" y="237128"/>
                </a:lnTo>
                <a:lnTo>
                  <a:pt x="659468" y="237056"/>
                </a:lnTo>
                <a:lnTo>
                  <a:pt x="675740" y="187862"/>
                </a:lnTo>
                <a:lnTo>
                  <a:pt x="674907" y="139281"/>
                </a:lnTo>
                <a:lnTo>
                  <a:pt x="665041" y="86258"/>
                </a:lnTo>
                <a:lnTo>
                  <a:pt x="647430" y="46285"/>
                </a:lnTo>
                <a:lnTo>
                  <a:pt x="611331" y="10520"/>
                </a:lnTo>
                <a:lnTo>
                  <a:pt x="570252" y="3412"/>
                </a:lnTo>
                <a:lnTo>
                  <a:pt x="531663" y="24537"/>
                </a:lnTo>
                <a:lnTo>
                  <a:pt x="503033" y="73470"/>
                </a:lnTo>
                <a:lnTo>
                  <a:pt x="493166" y="121332"/>
                </a:lnTo>
                <a:lnTo>
                  <a:pt x="492380" y="165715"/>
                </a:lnTo>
                <a:lnTo>
                  <a:pt x="499617" y="204170"/>
                </a:lnTo>
                <a:lnTo>
                  <a:pt x="522661" y="234690"/>
                </a:lnTo>
                <a:lnTo>
                  <a:pt x="551255" y="198228"/>
                </a:lnTo>
                <a:lnTo>
                  <a:pt x="551519" y="151314"/>
                </a:lnTo>
                <a:lnTo>
                  <a:pt x="541775" y="94877"/>
                </a:lnTo>
                <a:lnTo>
                  <a:pt x="524259" y="52206"/>
                </a:lnTo>
                <a:lnTo>
                  <a:pt x="488260" y="13552"/>
                </a:lnTo>
                <a:lnTo>
                  <a:pt x="447239" y="4691"/>
                </a:lnTo>
                <a:lnTo>
                  <a:pt x="408677" y="24916"/>
                </a:lnTo>
                <a:lnTo>
                  <a:pt x="380055" y="73517"/>
                </a:lnTo>
                <a:lnTo>
                  <a:pt x="370189" y="121334"/>
                </a:lnTo>
                <a:lnTo>
                  <a:pt x="369402" y="165715"/>
                </a:lnTo>
                <a:lnTo>
                  <a:pt x="376642" y="204169"/>
                </a:lnTo>
                <a:lnTo>
                  <a:pt x="399695" y="234689"/>
                </a:lnTo>
                <a:lnTo>
                  <a:pt x="428301" y="198233"/>
                </a:lnTo>
                <a:lnTo>
                  <a:pt x="428566" y="148755"/>
                </a:lnTo>
                <a:lnTo>
                  <a:pt x="418823" y="89462"/>
                </a:lnTo>
                <a:lnTo>
                  <a:pt x="401307" y="46274"/>
                </a:lnTo>
                <a:lnTo>
                  <a:pt x="365307" y="9390"/>
                </a:lnTo>
                <a:lnTo>
                  <a:pt x="324287" y="2841"/>
                </a:lnTo>
                <a:lnTo>
                  <a:pt x="285725" y="23087"/>
                </a:lnTo>
                <a:lnTo>
                  <a:pt x="257103" y="66589"/>
                </a:lnTo>
                <a:lnTo>
                  <a:pt x="247237" y="106762"/>
                </a:lnTo>
                <a:lnTo>
                  <a:pt x="245900" y="129807"/>
                </a:lnTo>
                <a:lnTo>
                  <a:pt x="0" y="129807"/>
                </a:lnTo>
              </a:path>
            </a:pathLst>
          </a:custGeom>
          <a:ln w="19780">
            <a:solidFill>
              <a:srgbClr val="232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29"/>
          <p:cNvSpPr/>
          <p:nvPr/>
        </p:nvSpPr>
        <p:spPr>
          <a:xfrm>
            <a:off x="3660610" y="3010172"/>
            <a:ext cx="1045210" cy="245110"/>
          </a:xfrm>
          <a:custGeom>
            <a:avLst/>
            <a:gdLst/>
            <a:ahLst/>
            <a:cxnLst/>
            <a:rect l="l" t="t" r="r" b="b"/>
            <a:pathLst>
              <a:path w="1045210" h="245110">
                <a:moveTo>
                  <a:pt x="1045182" y="129807"/>
                </a:moveTo>
                <a:lnTo>
                  <a:pt x="799227" y="129807"/>
                </a:lnTo>
                <a:lnTo>
                  <a:pt x="797891" y="104201"/>
                </a:lnTo>
                <a:lnTo>
                  <a:pt x="794066" y="81321"/>
                </a:lnTo>
                <a:lnTo>
                  <a:pt x="780056" y="43857"/>
                </a:lnTo>
                <a:lnTo>
                  <a:pt x="747289" y="8856"/>
                </a:lnTo>
                <a:lnTo>
                  <a:pt x="720836" y="0"/>
                </a:lnTo>
                <a:lnTo>
                  <a:pt x="707057" y="5"/>
                </a:lnTo>
                <a:lnTo>
                  <a:pt x="666824" y="18113"/>
                </a:lnTo>
                <a:lnTo>
                  <a:pt x="634058" y="63990"/>
                </a:lnTo>
                <a:lnTo>
                  <a:pt x="620048" y="110402"/>
                </a:lnTo>
                <a:lnTo>
                  <a:pt x="614886" y="169754"/>
                </a:lnTo>
                <a:lnTo>
                  <a:pt x="620264" y="214420"/>
                </a:lnTo>
                <a:lnTo>
                  <a:pt x="644309" y="244586"/>
                </a:lnTo>
                <a:lnTo>
                  <a:pt x="649891" y="243978"/>
                </a:lnTo>
                <a:lnTo>
                  <a:pt x="672571" y="207726"/>
                </a:lnTo>
                <a:lnTo>
                  <a:pt x="674797" y="145285"/>
                </a:lnTo>
                <a:lnTo>
                  <a:pt x="664968" y="90558"/>
                </a:lnTo>
                <a:lnTo>
                  <a:pt x="647389" y="49239"/>
                </a:lnTo>
                <a:lnTo>
                  <a:pt x="611333" y="12033"/>
                </a:lnTo>
                <a:lnTo>
                  <a:pt x="570288" y="4050"/>
                </a:lnTo>
                <a:lnTo>
                  <a:pt x="531723" y="24726"/>
                </a:lnTo>
                <a:lnTo>
                  <a:pt x="503107" y="73494"/>
                </a:lnTo>
                <a:lnTo>
                  <a:pt x="493245" y="121333"/>
                </a:lnTo>
                <a:lnTo>
                  <a:pt x="492354" y="164303"/>
                </a:lnTo>
                <a:lnTo>
                  <a:pt x="501497" y="211880"/>
                </a:lnTo>
                <a:lnTo>
                  <a:pt x="527178" y="243557"/>
                </a:lnTo>
                <a:lnTo>
                  <a:pt x="551554" y="201007"/>
                </a:lnTo>
                <a:lnTo>
                  <a:pt x="551936" y="138448"/>
                </a:lnTo>
                <a:lnTo>
                  <a:pt x="542074" y="85661"/>
                </a:lnTo>
                <a:lnTo>
                  <a:pt x="524469" y="45875"/>
                </a:lnTo>
                <a:lnTo>
                  <a:pt x="488384" y="10310"/>
                </a:lnTo>
                <a:lnTo>
                  <a:pt x="447323" y="3324"/>
                </a:lnTo>
                <a:lnTo>
                  <a:pt x="408749" y="24511"/>
                </a:lnTo>
                <a:lnTo>
                  <a:pt x="380130" y="73467"/>
                </a:lnTo>
                <a:lnTo>
                  <a:pt x="370268" y="121332"/>
                </a:lnTo>
                <a:lnTo>
                  <a:pt x="369376" y="164303"/>
                </a:lnTo>
                <a:lnTo>
                  <a:pt x="378520" y="211880"/>
                </a:lnTo>
                <a:lnTo>
                  <a:pt x="404200" y="243557"/>
                </a:lnTo>
                <a:lnTo>
                  <a:pt x="428577" y="201007"/>
                </a:lnTo>
                <a:lnTo>
                  <a:pt x="428810" y="138587"/>
                </a:lnTo>
                <a:lnTo>
                  <a:pt x="417849" y="86738"/>
                </a:lnTo>
                <a:lnTo>
                  <a:pt x="398283" y="48369"/>
                </a:lnTo>
                <a:lnTo>
                  <a:pt x="358178" y="14779"/>
                </a:lnTo>
                <a:lnTo>
                  <a:pt x="312541" y="8149"/>
                </a:lnTo>
                <a:lnTo>
                  <a:pt x="269670" y="26458"/>
                </a:lnTo>
                <a:lnTo>
                  <a:pt x="237863" y="67684"/>
                </a:lnTo>
                <a:lnTo>
                  <a:pt x="226902" y="106903"/>
                </a:lnTo>
                <a:lnTo>
                  <a:pt x="225416" y="129807"/>
                </a:lnTo>
                <a:lnTo>
                  <a:pt x="0" y="129807"/>
                </a:lnTo>
              </a:path>
            </a:pathLst>
          </a:custGeom>
          <a:ln w="19782">
            <a:solidFill>
              <a:srgbClr val="232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30"/>
          <p:cNvSpPr/>
          <p:nvPr/>
        </p:nvSpPr>
        <p:spPr>
          <a:xfrm>
            <a:off x="3901315" y="2824215"/>
            <a:ext cx="615315" cy="539750"/>
          </a:xfrm>
          <a:custGeom>
            <a:avLst/>
            <a:gdLst/>
            <a:ahLst/>
            <a:cxnLst/>
            <a:rect l="l" t="t" r="r" b="b"/>
            <a:pathLst>
              <a:path w="615314" h="539750">
                <a:moveTo>
                  <a:pt x="0" y="539197"/>
                </a:moveTo>
                <a:lnTo>
                  <a:pt x="614886" y="0"/>
                </a:lnTo>
              </a:path>
            </a:pathLst>
          </a:custGeom>
          <a:ln w="20069">
            <a:solidFill>
              <a:srgbClr val="232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31"/>
          <p:cNvSpPr/>
          <p:nvPr/>
        </p:nvSpPr>
        <p:spPr>
          <a:xfrm>
            <a:off x="4331611" y="2824215"/>
            <a:ext cx="184785" cy="160020"/>
          </a:xfrm>
          <a:custGeom>
            <a:avLst/>
            <a:gdLst/>
            <a:ahLst/>
            <a:cxnLst/>
            <a:rect l="l" t="t" r="r" b="b"/>
            <a:pathLst>
              <a:path w="184785" h="160020">
                <a:moveTo>
                  <a:pt x="184591" y="0"/>
                </a:moveTo>
                <a:lnTo>
                  <a:pt x="0" y="59917"/>
                </a:lnTo>
                <a:lnTo>
                  <a:pt x="20537" y="59917"/>
                </a:lnTo>
                <a:lnTo>
                  <a:pt x="20537" y="79873"/>
                </a:lnTo>
                <a:lnTo>
                  <a:pt x="41075" y="79873"/>
                </a:lnTo>
                <a:lnTo>
                  <a:pt x="61613" y="99854"/>
                </a:lnTo>
                <a:lnTo>
                  <a:pt x="81901" y="119810"/>
                </a:lnTo>
                <a:lnTo>
                  <a:pt x="81901" y="139790"/>
                </a:lnTo>
                <a:lnTo>
                  <a:pt x="102439" y="139790"/>
                </a:lnTo>
                <a:lnTo>
                  <a:pt x="102439" y="159747"/>
                </a:lnTo>
                <a:lnTo>
                  <a:pt x="184591" y="0"/>
                </a:lnTo>
                <a:close/>
              </a:path>
            </a:pathLst>
          </a:custGeom>
          <a:solidFill>
            <a:srgbClr val="23201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41C7A7-C650-4297-BEF0-A1E21721542A}"/>
              </a:ext>
            </a:extLst>
          </p:cNvPr>
          <p:cNvGrpSpPr/>
          <p:nvPr/>
        </p:nvGrpSpPr>
        <p:grpSpPr>
          <a:xfrm>
            <a:off x="4640716" y="5031980"/>
            <a:ext cx="4312767" cy="758274"/>
            <a:chOff x="4640716" y="5031980"/>
            <a:chExt cx="4312767" cy="758274"/>
          </a:xfrm>
        </p:grpSpPr>
        <p:sp>
          <p:nvSpPr>
            <p:cNvPr id="99" name="object 18"/>
            <p:cNvSpPr/>
            <p:nvPr/>
          </p:nvSpPr>
          <p:spPr>
            <a:xfrm>
              <a:off x="4640716" y="5154798"/>
              <a:ext cx="1045210" cy="237490"/>
            </a:xfrm>
            <a:custGeom>
              <a:avLst/>
              <a:gdLst/>
              <a:ahLst/>
              <a:cxnLst/>
              <a:rect l="l" t="t" r="r" b="b"/>
              <a:pathLst>
                <a:path w="1045210" h="237489">
                  <a:moveTo>
                    <a:pt x="1045102" y="129807"/>
                  </a:moveTo>
                  <a:lnTo>
                    <a:pt x="819685" y="129807"/>
                  </a:lnTo>
                  <a:lnTo>
                    <a:pt x="818348" y="104201"/>
                  </a:lnTo>
                  <a:lnTo>
                    <a:pt x="814522" y="81321"/>
                  </a:lnTo>
                  <a:lnTo>
                    <a:pt x="800506" y="43857"/>
                  </a:lnTo>
                  <a:lnTo>
                    <a:pt x="767726" y="8856"/>
                  </a:lnTo>
                  <a:lnTo>
                    <a:pt x="741263" y="0"/>
                  </a:lnTo>
                  <a:lnTo>
                    <a:pt x="727477" y="5"/>
                  </a:lnTo>
                  <a:lnTo>
                    <a:pt x="687229" y="18113"/>
                  </a:lnTo>
                  <a:lnTo>
                    <a:pt x="654449" y="63990"/>
                  </a:lnTo>
                  <a:lnTo>
                    <a:pt x="640433" y="110402"/>
                  </a:lnTo>
                  <a:lnTo>
                    <a:pt x="635269" y="169754"/>
                  </a:lnTo>
                  <a:lnTo>
                    <a:pt x="639028" y="207872"/>
                  </a:lnTo>
                  <a:lnTo>
                    <a:pt x="655657" y="237128"/>
                  </a:lnTo>
                  <a:lnTo>
                    <a:pt x="659468" y="237056"/>
                  </a:lnTo>
                  <a:lnTo>
                    <a:pt x="675740" y="187862"/>
                  </a:lnTo>
                  <a:lnTo>
                    <a:pt x="674907" y="139281"/>
                  </a:lnTo>
                  <a:lnTo>
                    <a:pt x="665041" y="86258"/>
                  </a:lnTo>
                  <a:lnTo>
                    <a:pt x="647430" y="46285"/>
                  </a:lnTo>
                  <a:lnTo>
                    <a:pt x="611331" y="10520"/>
                  </a:lnTo>
                  <a:lnTo>
                    <a:pt x="570252" y="3412"/>
                  </a:lnTo>
                  <a:lnTo>
                    <a:pt x="531663" y="24537"/>
                  </a:lnTo>
                  <a:lnTo>
                    <a:pt x="503033" y="73470"/>
                  </a:lnTo>
                  <a:lnTo>
                    <a:pt x="493166" y="121332"/>
                  </a:lnTo>
                  <a:lnTo>
                    <a:pt x="492380" y="165715"/>
                  </a:lnTo>
                  <a:lnTo>
                    <a:pt x="499617" y="204170"/>
                  </a:lnTo>
                  <a:lnTo>
                    <a:pt x="522661" y="234690"/>
                  </a:lnTo>
                  <a:lnTo>
                    <a:pt x="551255" y="198228"/>
                  </a:lnTo>
                  <a:lnTo>
                    <a:pt x="551519" y="151314"/>
                  </a:lnTo>
                  <a:lnTo>
                    <a:pt x="541775" y="94877"/>
                  </a:lnTo>
                  <a:lnTo>
                    <a:pt x="524259" y="52206"/>
                  </a:lnTo>
                  <a:lnTo>
                    <a:pt x="488260" y="13552"/>
                  </a:lnTo>
                  <a:lnTo>
                    <a:pt x="447239" y="4691"/>
                  </a:lnTo>
                  <a:lnTo>
                    <a:pt x="408677" y="24916"/>
                  </a:lnTo>
                  <a:lnTo>
                    <a:pt x="380055" y="73517"/>
                  </a:lnTo>
                  <a:lnTo>
                    <a:pt x="370189" y="121334"/>
                  </a:lnTo>
                  <a:lnTo>
                    <a:pt x="369402" y="165715"/>
                  </a:lnTo>
                  <a:lnTo>
                    <a:pt x="376642" y="204169"/>
                  </a:lnTo>
                  <a:lnTo>
                    <a:pt x="399695" y="234689"/>
                  </a:lnTo>
                  <a:lnTo>
                    <a:pt x="428301" y="198233"/>
                  </a:lnTo>
                  <a:lnTo>
                    <a:pt x="428566" y="148755"/>
                  </a:lnTo>
                  <a:lnTo>
                    <a:pt x="418823" y="89462"/>
                  </a:lnTo>
                  <a:lnTo>
                    <a:pt x="401307" y="46274"/>
                  </a:lnTo>
                  <a:lnTo>
                    <a:pt x="365307" y="9390"/>
                  </a:lnTo>
                  <a:lnTo>
                    <a:pt x="324287" y="2841"/>
                  </a:lnTo>
                  <a:lnTo>
                    <a:pt x="285725" y="23087"/>
                  </a:lnTo>
                  <a:lnTo>
                    <a:pt x="257103" y="66589"/>
                  </a:lnTo>
                  <a:lnTo>
                    <a:pt x="247237" y="106762"/>
                  </a:lnTo>
                  <a:lnTo>
                    <a:pt x="245900" y="129807"/>
                  </a:lnTo>
                  <a:lnTo>
                    <a:pt x="0" y="129807"/>
                  </a:lnTo>
                </a:path>
              </a:pathLst>
            </a:custGeom>
            <a:ln w="19780">
              <a:solidFill>
                <a:srgbClr val="23201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9"/>
            <p:cNvSpPr/>
            <p:nvPr/>
          </p:nvSpPr>
          <p:spPr>
            <a:xfrm>
              <a:off x="6117603" y="5150354"/>
              <a:ext cx="1024890" cy="246379"/>
            </a:xfrm>
            <a:custGeom>
              <a:avLst/>
              <a:gdLst/>
              <a:ahLst/>
              <a:cxnLst/>
              <a:rect l="l" t="t" r="r" b="b"/>
              <a:pathLst>
                <a:path w="1024889" h="246379">
                  <a:moveTo>
                    <a:pt x="1024519" y="118961"/>
                  </a:moveTo>
                  <a:lnTo>
                    <a:pt x="799227" y="118961"/>
                  </a:lnTo>
                  <a:lnTo>
                    <a:pt x="797890" y="96201"/>
                  </a:lnTo>
                  <a:lnTo>
                    <a:pt x="794063" y="75883"/>
                  </a:lnTo>
                  <a:lnTo>
                    <a:pt x="770408" y="30026"/>
                  </a:lnTo>
                  <a:lnTo>
                    <a:pt x="734304" y="7760"/>
                  </a:lnTo>
                  <a:lnTo>
                    <a:pt x="693220" y="10297"/>
                  </a:lnTo>
                  <a:lnTo>
                    <a:pt x="654625" y="38852"/>
                  </a:lnTo>
                  <a:lnTo>
                    <a:pt x="633968" y="72941"/>
                  </a:lnTo>
                  <a:lnTo>
                    <a:pt x="619950" y="119492"/>
                  </a:lnTo>
                  <a:lnTo>
                    <a:pt x="614786" y="178864"/>
                  </a:lnTo>
                  <a:lnTo>
                    <a:pt x="623919" y="225642"/>
                  </a:lnTo>
                  <a:lnTo>
                    <a:pt x="649841" y="246366"/>
                  </a:lnTo>
                  <a:lnTo>
                    <a:pt x="655303" y="244670"/>
                  </a:lnTo>
                  <a:lnTo>
                    <a:pt x="674897" y="202551"/>
                  </a:lnTo>
                  <a:lnTo>
                    <a:pt x="674795" y="154391"/>
                  </a:lnTo>
                  <a:lnTo>
                    <a:pt x="664962" y="99665"/>
                  </a:lnTo>
                  <a:lnTo>
                    <a:pt x="647377" y="58347"/>
                  </a:lnTo>
                  <a:lnTo>
                    <a:pt x="611306" y="21142"/>
                  </a:lnTo>
                  <a:lnTo>
                    <a:pt x="570244" y="13160"/>
                  </a:lnTo>
                  <a:lnTo>
                    <a:pt x="531664" y="33836"/>
                  </a:lnTo>
                  <a:lnTo>
                    <a:pt x="503037" y="82604"/>
                  </a:lnTo>
                  <a:lnTo>
                    <a:pt x="493171" y="130443"/>
                  </a:lnTo>
                  <a:lnTo>
                    <a:pt x="492216" y="175141"/>
                  </a:lnTo>
                  <a:lnTo>
                    <a:pt x="497224" y="214140"/>
                  </a:lnTo>
                  <a:lnTo>
                    <a:pt x="532672" y="188586"/>
                  </a:lnTo>
                  <a:lnTo>
                    <a:pt x="528119" y="126620"/>
                  </a:lnTo>
                  <a:lnTo>
                    <a:pt x="515691" y="78239"/>
                  </a:lnTo>
                  <a:lnTo>
                    <a:pt x="497354" y="43265"/>
                  </a:lnTo>
                  <a:lnTo>
                    <a:pt x="463076" y="15554"/>
                  </a:lnTo>
                  <a:lnTo>
                    <a:pt x="415062" y="23870"/>
                  </a:lnTo>
                  <a:lnTo>
                    <a:pt x="385929" y="63275"/>
                  </a:lnTo>
                  <a:lnTo>
                    <a:pt x="373471" y="105006"/>
                  </a:lnTo>
                  <a:lnTo>
                    <a:pt x="368881" y="158898"/>
                  </a:lnTo>
                  <a:lnTo>
                    <a:pt x="372049" y="202806"/>
                  </a:lnTo>
                  <a:lnTo>
                    <a:pt x="386591" y="241798"/>
                  </a:lnTo>
                  <a:lnTo>
                    <a:pt x="408908" y="203096"/>
                  </a:lnTo>
                  <a:lnTo>
                    <a:pt x="408402" y="153184"/>
                  </a:lnTo>
                  <a:lnTo>
                    <a:pt x="398568" y="94111"/>
                  </a:lnTo>
                  <a:lnTo>
                    <a:pt x="380980" y="50034"/>
                  </a:lnTo>
                  <a:lnTo>
                    <a:pt x="344904" y="10333"/>
                  </a:lnTo>
                  <a:lnTo>
                    <a:pt x="303837" y="0"/>
                  </a:lnTo>
                  <a:lnTo>
                    <a:pt x="290331" y="2627"/>
                  </a:lnTo>
                  <a:lnTo>
                    <a:pt x="254233" y="27368"/>
                  </a:lnTo>
                  <a:lnTo>
                    <a:pt x="230580" y="75353"/>
                  </a:lnTo>
                  <a:lnTo>
                    <a:pt x="225416" y="118961"/>
                  </a:lnTo>
                  <a:lnTo>
                    <a:pt x="0" y="118961"/>
                  </a:lnTo>
                </a:path>
              </a:pathLst>
            </a:custGeom>
            <a:ln w="19784">
              <a:solidFill>
                <a:srgbClr val="23201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20"/>
            <p:cNvSpPr/>
            <p:nvPr/>
          </p:nvSpPr>
          <p:spPr>
            <a:xfrm>
              <a:off x="6363532" y="5031980"/>
              <a:ext cx="533400" cy="0"/>
            </a:xfrm>
            <a:custGeom>
              <a:avLst/>
              <a:gdLst/>
              <a:ahLst/>
              <a:cxnLst/>
              <a:rect l="l" t="t" r="r" b="b"/>
              <a:pathLst>
                <a:path w="533400">
                  <a:moveTo>
                    <a:pt x="0" y="0"/>
                  </a:moveTo>
                  <a:lnTo>
                    <a:pt x="532810" y="0"/>
                  </a:lnTo>
                </a:path>
              </a:pathLst>
            </a:custGeom>
            <a:ln w="19050">
              <a:solidFill>
                <a:srgbClr val="23201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21"/>
            <p:cNvSpPr/>
            <p:nvPr/>
          </p:nvSpPr>
          <p:spPr>
            <a:xfrm>
              <a:off x="6363532" y="5089201"/>
              <a:ext cx="533400" cy="0"/>
            </a:xfrm>
            <a:custGeom>
              <a:avLst/>
              <a:gdLst/>
              <a:ahLst/>
              <a:cxnLst/>
              <a:rect l="l" t="t" r="r" b="b"/>
              <a:pathLst>
                <a:path w="533400">
                  <a:moveTo>
                    <a:pt x="0" y="0"/>
                  </a:moveTo>
                  <a:lnTo>
                    <a:pt x="532810" y="0"/>
                  </a:lnTo>
                </a:path>
              </a:pathLst>
            </a:custGeom>
            <a:ln w="19050">
              <a:solidFill>
                <a:srgbClr val="23201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22"/>
            <p:cNvSpPr/>
            <p:nvPr/>
          </p:nvSpPr>
          <p:spPr>
            <a:xfrm>
              <a:off x="7530104" y="5150671"/>
              <a:ext cx="1045210" cy="245745"/>
            </a:xfrm>
            <a:custGeom>
              <a:avLst/>
              <a:gdLst/>
              <a:ahLst/>
              <a:cxnLst/>
              <a:rect l="l" t="t" r="r" b="b"/>
              <a:pathLst>
                <a:path w="1045210" h="245745">
                  <a:moveTo>
                    <a:pt x="1045182" y="128007"/>
                  </a:moveTo>
                  <a:lnTo>
                    <a:pt x="799227" y="128007"/>
                  </a:lnTo>
                  <a:lnTo>
                    <a:pt x="797891" y="102399"/>
                  </a:lnTo>
                  <a:lnTo>
                    <a:pt x="794066" y="79533"/>
                  </a:lnTo>
                  <a:lnTo>
                    <a:pt x="780056" y="42205"/>
                  </a:lnTo>
                  <a:lnTo>
                    <a:pt x="747289" y="7894"/>
                  </a:lnTo>
                  <a:lnTo>
                    <a:pt x="720836" y="0"/>
                  </a:lnTo>
                  <a:lnTo>
                    <a:pt x="707057" y="681"/>
                  </a:lnTo>
                  <a:lnTo>
                    <a:pt x="666824" y="21777"/>
                  </a:lnTo>
                  <a:lnTo>
                    <a:pt x="643690" y="52168"/>
                  </a:lnTo>
                  <a:lnTo>
                    <a:pt x="626085" y="96039"/>
                  </a:lnTo>
                  <a:lnTo>
                    <a:pt x="616223" y="153751"/>
                  </a:lnTo>
                  <a:lnTo>
                    <a:pt x="615673" y="202857"/>
                  </a:lnTo>
                  <a:lnTo>
                    <a:pt x="630880" y="240499"/>
                  </a:lnTo>
                  <a:lnTo>
                    <a:pt x="642636" y="245528"/>
                  </a:lnTo>
                  <a:lnTo>
                    <a:pt x="648782" y="244470"/>
                  </a:lnTo>
                  <a:lnTo>
                    <a:pt x="673381" y="202012"/>
                  </a:lnTo>
                  <a:lnTo>
                    <a:pt x="674298" y="151977"/>
                  </a:lnTo>
                  <a:lnTo>
                    <a:pt x="664611" y="94834"/>
                  </a:lnTo>
                  <a:lnTo>
                    <a:pt x="647144" y="51605"/>
                  </a:lnTo>
                  <a:lnTo>
                    <a:pt x="611207" y="12354"/>
                  </a:lnTo>
                  <a:lnTo>
                    <a:pt x="570235" y="3131"/>
                  </a:lnTo>
                  <a:lnTo>
                    <a:pt x="531707" y="23169"/>
                  </a:lnTo>
                  <a:lnTo>
                    <a:pt x="503105" y="71702"/>
                  </a:lnTo>
                  <a:lnTo>
                    <a:pt x="493245" y="119509"/>
                  </a:lnTo>
                  <a:lnTo>
                    <a:pt x="492354" y="162480"/>
                  </a:lnTo>
                  <a:lnTo>
                    <a:pt x="501497" y="210061"/>
                  </a:lnTo>
                  <a:lnTo>
                    <a:pt x="527178" y="241742"/>
                  </a:lnTo>
                  <a:lnTo>
                    <a:pt x="551554" y="199196"/>
                  </a:lnTo>
                  <a:lnTo>
                    <a:pt x="551936" y="136635"/>
                  </a:lnTo>
                  <a:lnTo>
                    <a:pt x="542074" y="83845"/>
                  </a:lnTo>
                  <a:lnTo>
                    <a:pt x="524469" y="44056"/>
                  </a:lnTo>
                  <a:lnTo>
                    <a:pt x="488384" y="8489"/>
                  </a:lnTo>
                  <a:lnTo>
                    <a:pt x="447323" y="1500"/>
                  </a:lnTo>
                  <a:lnTo>
                    <a:pt x="408749" y="22686"/>
                  </a:lnTo>
                  <a:lnTo>
                    <a:pt x="380130" y="71642"/>
                  </a:lnTo>
                  <a:lnTo>
                    <a:pt x="370268" y="119507"/>
                  </a:lnTo>
                  <a:lnTo>
                    <a:pt x="369376" y="162480"/>
                  </a:lnTo>
                  <a:lnTo>
                    <a:pt x="378520" y="210061"/>
                  </a:lnTo>
                  <a:lnTo>
                    <a:pt x="404200" y="241742"/>
                  </a:lnTo>
                  <a:lnTo>
                    <a:pt x="428577" y="199196"/>
                  </a:lnTo>
                  <a:lnTo>
                    <a:pt x="428810" y="136775"/>
                  </a:lnTo>
                  <a:lnTo>
                    <a:pt x="417849" y="84924"/>
                  </a:lnTo>
                  <a:lnTo>
                    <a:pt x="398283" y="46554"/>
                  </a:lnTo>
                  <a:lnTo>
                    <a:pt x="358178" y="12966"/>
                  </a:lnTo>
                  <a:lnTo>
                    <a:pt x="312541" y="6340"/>
                  </a:lnTo>
                  <a:lnTo>
                    <a:pt x="269670" y="24653"/>
                  </a:lnTo>
                  <a:lnTo>
                    <a:pt x="237863" y="65882"/>
                  </a:lnTo>
                  <a:lnTo>
                    <a:pt x="226902" y="105102"/>
                  </a:lnTo>
                  <a:lnTo>
                    <a:pt x="225416" y="128007"/>
                  </a:lnTo>
                  <a:lnTo>
                    <a:pt x="0" y="128007"/>
                  </a:lnTo>
                </a:path>
              </a:pathLst>
            </a:custGeom>
            <a:ln w="19782">
              <a:solidFill>
                <a:srgbClr val="23201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23"/>
            <p:cNvSpPr/>
            <p:nvPr/>
          </p:nvSpPr>
          <p:spPr>
            <a:xfrm>
              <a:off x="8226892" y="5031980"/>
              <a:ext cx="102870" cy="0"/>
            </a:xfrm>
            <a:custGeom>
              <a:avLst/>
              <a:gdLst/>
              <a:ahLst/>
              <a:cxnLst/>
              <a:rect l="l" t="t" r="r" b="b"/>
              <a:pathLst>
                <a:path w="102870">
                  <a:moveTo>
                    <a:pt x="0" y="0"/>
                  </a:moveTo>
                  <a:lnTo>
                    <a:pt x="102461" y="0"/>
                  </a:lnTo>
                </a:path>
              </a:pathLst>
            </a:custGeom>
            <a:ln w="19050">
              <a:solidFill>
                <a:srgbClr val="23201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24"/>
            <p:cNvSpPr/>
            <p:nvPr/>
          </p:nvSpPr>
          <p:spPr>
            <a:xfrm>
              <a:off x="8022014" y="5031980"/>
              <a:ext cx="123189" cy="0"/>
            </a:xfrm>
            <a:custGeom>
              <a:avLst/>
              <a:gdLst/>
              <a:ahLst/>
              <a:cxnLst/>
              <a:rect l="l" t="t" r="r" b="b"/>
              <a:pathLst>
                <a:path w="123189">
                  <a:moveTo>
                    <a:pt x="0" y="0"/>
                  </a:moveTo>
                  <a:lnTo>
                    <a:pt x="122954" y="0"/>
                  </a:lnTo>
                </a:path>
              </a:pathLst>
            </a:custGeom>
            <a:ln w="19050">
              <a:solidFill>
                <a:srgbClr val="23201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25"/>
            <p:cNvSpPr/>
            <p:nvPr/>
          </p:nvSpPr>
          <p:spPr>
            <a:xfrm>
              <a:off x="7837422" y="5031980"/>
              <a:ext cx="123189" cy="0"/>
            </a:xfrm>
            <a:custGeom>
              <a:avLst/>
              <a:gdLst/>
              <a:ahLst/>
              <a:cxnLst/>
              <a:rect l="l" t="t" r="r" b="b"/>
              <a:pathLst>
                <a:path w="123189">
                  <a:moveTo>
                    <a:pt x="0" y="0"/>
                  </a:moveTo>
                  <a:lnTo>
                    <a:pt x="122954" y="0"/>
                  </a:lnTo>
                </a:path>
              </a:pathLst>
            </a:custGeom>
            <a:ln w="19050">
              <a:solidFill>
                <a:srgbClr val="23201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26"/>
            <p:cNvSpPr/>
            <p:nvPr/>
          </p:nvSpPr>
          <p:spPr>
            <a:xfrm>
              <a:off x="8226892" y="5089201"/>
              <a:ext cx="102870" cy="0"/>
            </a:xfrm>
            <a:custGeom>
              <a:avLst/>
              <a:gdLst/>
              <a:ahLst/>
              <a:cxnLst/>
              <a:rect l="l" t="t" r="r" b="b"/>
              <a:pathLst>
                <a:path w="102870">
                  <a:moveTo>
                    <a:pt x="0" y="0"/>
                  </a:moveTo>
                  <a:lnTo>
                    <a:pt x="102461" y="0"/>
                  </a:lnTo>
                </a:path>
              </a:pathLst>
            </a:custGeom>
            <a:ln w="19050">
              <a:solidFill>
                <a:srgbClr val="23201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27"/>
            <p:cNvSpPr/>
            <p:nvPr/>
          </p:nvSpPr>
          <p:spPr>
            <a:xfrm>
              <a:off x="8022014" y="5089201"/>
              <a:ext cx="123189" cy="0"/>
            </a:xfrm>
            <a:custGeom>
              <a:avLst/>
              <a:gdLst/>
              <a:ahLst/>
              <a:cxnLst/>
              <a:rect l="l" t="t" r="r" b="b"/>
              <a:pathLst>
                <a:path w="123189">
                  <a:moveTo>
                    <a:pt x="0" y="0"/>
                  </a:moveTo>
                  <a:lnTo>
                    <a:pt x="122954" y="0"/>
                  </a:lnTo>
                </a:path>
              </a:pathLst>
            </a:custGeom>
            <a:ln w="19050">
              <a:solidFill>
                <a:srgbClr val="23201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8"/>
            <p:cNvSpPr/>
            <p:nvPr/>
          </p:nvSpPr>
          <p:spPr>
            <a:xfrm>
              <a:off x="7837422" y="5089201"/>
              <a:ext cx="123189" cy="0"/>
            </a:xfrm>
            <a:custGeom>
              <a:avLst/>
              <a:gdLst/>
              <a:ahLst/>
              <a:cxnLst/>
              <a:rect l="l" t="t" r="r" b="b"/>
              <a:pathLst>
                <a:path w="123189">
                  <a:moveTo>
                    <a:pt x="0" y="0"/>
                  </a:moveTo>
                  <a:lnTo>
                    <a:pt x="122954" y="0"/>
                  </a:lnTo>
                </a:path>
              </a:pathLst>
            </a:custGeom>
            <a:ln w="19050">
              <a:solidFill>
                <a:srgbClr val="23201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32"/>
            <p:cNvSpPr txBox="1"/>
            <p:nvPr/>
          </p:nvSpPr>
          <p:spPr>
            <a:xfrm>
              <a:off x="4737090" y="5513255"/>
              <a:ext cx="994282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spc="-10" dirty="0">
                  <a:cs typeface="Calibri"/>
                </a:rPr>
                <a:t>Air</a:t>
              </a:r>
              <a:r>
                <a:rPr sz="1800" spc="-20" dirty="0">
                  <a:cs typeface="Calibri"/>
                </a:rPr>
                <a:t> </a:t>
              </a:r>
              <a:r>
                <a:rPr sz="1800" spc="-30" dirty="0">
                  <a:cs typeface="Calibri"/>
                </a:rPr>
                <a:t>c</a:t>
              </a:r>
              <a:r>
                <a:rPr sz="1800" spc="-15" dirty="0">
                  <a:cs typeface="Calibri"/>
                </a:rPr>
                <a:t>o</a:t>
              </a:r>
              <a:r>
                <a:rPr sz="1800" spc="-40" dirty="0">
                  <a:cs typeface="Calibri"/>
                </a:rPr>
                <a:t>r</a:t>
              </a:r>
              <a:r>
                <a:rPr sz="1800" spc="-10" dirty="0">
                  <a:cs typeface="Calibri"/>
                </a:rPr>
                <a:t>e</a:t>
              </a:r>
              <a:endParaRPr sz="1800" dirty="0">
                <a:cs typeface="Calibri"/>
              </a:endParaRPr>
            </a:p>
          </p:txBody>
        </p:sp>
        <p:sp>
          <p:nvSpPr>
            <p:cNvPr id="114" name="object 36"/>
            <p:cNvSpPr txBox="1"/>
            <p:nvPr/>
          </p:nvSpPr>
          <p:spPr>
            <a:xfrm>
              <a:off x="5702797" y="5513255"/>
              <a:ext cx="1583782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466090">
                <a:lnSpc>
                  <a:spcPct val="100000"/>
                </a:lnSpc>
              </a:pPr>
              <a:r>
                <a:rPr sz="1800" spc="-5" dirty="0">
                  <a:cs typeface="Calibri"/>
                </a:rPr>
                <a:t>I</a:t>
              </a:r>
              <a:r>
                <a:rPr sz="1800" spc="-35" dirty="0">
                  <a:cs typeface="Calibri"/>
                </a:rPr>
                <a:t>r</a:t>
              </a:r>
              <a:r>
                <a:rPr sz="1800" spc="-5" dirty="0">
                  <a:cs typeface="Calibri"/>
                </a:rPr>
                <a:t>o</a:t>
              </a:r>
              <a:r>
                <a:rPr sz="1800" dirty="0">
                  <a:cs typeface="Calibri"/>
                </a:rPr>
                <a:t>n</a:t>
              </a:r>
              <a:r>
                <a:rPr sz="1800" spc="-10" dirty="0">
                  <a:cs typeface="Calibri"/>
                </a:rPr>
                <a:t> </a:t>
              </a:r>
              <a:r>
                <a:rPr sz="1800" spc="-30" dirty="0">
                  <a:cs typeface="Calibri"/>
                </a:rPr>
                <a:t>c</a:t>
              </a:r>
              <a:r>
                <a:rPr sz="1800" spc="-15" dirty="0">
                  <a:cs typeface="Calibri"/>
                </a:rPr>
                <a:t>o</a:t>
              </a:r>
              <a:r>
                <a:rPr sz="1800" spc="-40" dirty="0">
                  <a:cs typeface="Calibri"/>
                </a:rPr>
                <a:t>r</a:t>
              </a:r>
              <a:r>
                <a:rPr sz="1800" spc="-10" dirty="0">
                  <a:cs typeface="Calibri"/>
                </a:rPr>
                <a:t>e</a:t>
              </a:r>
              <a:endParaRPr sz="1800" dirty="0">
                <a:cs typeface="Calibri"/>
              </a:endParaRPr>
            </a:p>
          </p:txBody>
        </p:sp>
        <p:sp>
          <p:nvSpPr>
            <p:cNvPr id="115" name="object 38"/>
            <p:cNvSpPr txBox="1"/>
            <p:nvPr/>
          </p:nvSpPr>
          <p:spPr>
            <a:xfrm>
              <a:off x="7188079" y="5513254"/>
              <a:ext cx="1765404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69240">
                <a:lnSpc>
                  <a:spcPct val="100000"/>
                </a:lnSpc>
              </a:pPr>
              <a:r>
                <a:rPr sz="1800" spc="-25" dirty="0">
                  <a:cs typeface="Calibri"/>
                </a:rPr>
                <a:t>F</a:t>
              </a:r>
              <a:r>
                <a:rPr sz="1800" spc="-10" dirty="0">
                  <a:cs typeface="Calibri"/>
                </a:rPr>
                <a:t>err</a:t>
              </a:r>
              <a:r>
                <a:rPr sz="1800" spc="-20" dirty="0">
                  <a:cs typeface="Calibri"/>
                </a:rPr>
                <a:t>i</a:t>
              </a:r>
              <a:r>
                <a:rPr sz="1800" spc="-40" dirty="0">
                  <a:cs typeface="Calibri"/>
                </a:rPr>
                <a:t>t</a:t>
              </a:r>
              <a:r>
                <a:rPr sz="1800" spc="-10" dirty="0">
                  <a:cs typeface="Calibri"/>
                </a:rPr>
                <a:t>e</a:t>
              </a:r>
              <a:r>
                <a:rPr sz="1800" dirty="0">
                  <a:cs typeface="Calibri"/>
                </a:rPr>
                <a:t> </a:t>
              </a:r>
              <a:r>
                <a:rPr sz="1800" spc="-25" dirty="0">
                  <a:cs typeface="Calibri"/>
                </a:rPr>
                <a:t>c</a:t>
              </a:r>
              <a:r>
                <a:rPr sz="1800" spc="-15" dirty="0">
                  <a:cs typeface="Calibri"/>
                </a:rPr>
                <a:t>o</a:t>
              </a:r>
              <a:r>
                <a:rPr sz="1800" spc="-40" dirty="0">
                  <a:cs typeface="Calibri"/>
                </a:rPr>
                <a:t>r</a:t>
              </a:r>
              <a:r>
                <a:rPr sz="1800" spc="-10" dirty="0">
                  <a:cs typeface="Calibri"/>
                </a:rPr>
                <a:t>e</a:t>
              </a:r>
              <a:endParaRPr sz="1800" dirty="0">
                <a:cs typeface="Calibri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20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512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78011" y="374164"/>
            <a:ext cx="8596668" cy="613031"/>
          </a:xfrm>
        </p:spPr>
        <p:txBody>
          <a:bodyPr>
            <a:noAutofit/>
          </a:bodyPr>
          <a:lstStyle/>
          <a:p>
            <a:r>
              <a:rPr lang="en-US" altLang="en-US" sz="3600" dirty="0">
                <a:solidFill>
                  <a:schemeClr val="tx1"/>
                </a:solidFill>
              </a:rPr>
              <a:t>Types of Inductors</a:t>
            </a:r>
          </a:p>
        </p:txBody>
      </p:sp>
      <p:pic>
        <p:nvPicPr>
          <p:cNvPr id="27651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20154" y="1367271"/>
            <a:ext cx="9088967" cy="4603750"/>
          </a:xfrm>
          <a:noFill/>
        </p:spPr>
      </p:pic>
      <p:sp>
        <p:nvSpPr>
          <p:cNvPr id="27653" name="Text Box 5"/>
          <p:cNvSpPr txBox="1">
            <a:spLocks noChangeArrowheads="1"/>
          </p:cNvSpPr>
          <p:nvPr/>
        </p:nvSpPr>
        <p:spPr bwMode="auto">
          <a:xfrm>
            <a:off x="550863" y="3922829"/>
            <a:ext cx="2946400" cy="466725"/>
          </a:xfrm>
          <a:prstGeom prst="rect">
            <a:avLst/>
          </a:prstGeom>
          <a:solidFill>
            <a:srgbClr val="FF99CC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dirty="0">
                <a:solidFill>
                  <a:srgbClr val="0000FF"/>
                </a:solidFill>
                <a:latin typeface="+mn-lt"/>
              </a:rPr>
              <a:t>Fixed Inductor</a:t>
            </a:r>
          </a:p>
        </p:txBody>
      </p:sp>
      <p:sp>
        <p:nvSpPr>
          <p:cNvPr id="27654" name="AutoShape 6"/>
          <p:cNvSpPr>
            <a:spLocks noChangeArrowheads="1"/>
          </p:cNvSpPr>
          <p:nvPr/>
        </p:nvSpPr>
        <p:spPr bwMode="auto">
          <a:xfrm>
            <a:off x="3497263" y="3725978"/>
            <a:ext cx="1219200" cy="5334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14400 h 21600"/>
              <a:gd name="T20" fmla="*/ 18514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lnTo>
                  <a:pt x="15429" y="0"/>
                </a:lnTo>
                <a:close/>
              </a:path>
            </a:pathLst>
          </a:custGeom>
          <a:solidFill>
            <a:srgbClr val="FF99CC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SG"/>
          </a:p>
        </p:txBody>
      </p:sp>
      <p:sp>
        <p:nvSpPr>
          <p:cNvPr id="27655" name="Text Box 7"/>
          <p:cNvSpPr txBox="1">
            <a:spLocks noChangeArrowheads="1"/>
          </p:cNvSpPr>
          <p:nvPr/>
        </p:nvSpPr>
        <p:spPr bwMode="auto">
          <a:xfrm>
            <a:off x="7349596" y="3592629"/>
            <a:ext cx="3454400" cy="466725"/>
          </a:xfrm>
          <a:prstGeom prst="rect">
            <a:avLst/>
          </a:prstGeom>
          <a:solidFill>
            <a:srgbClr val="CCFFFF"/>
          </a:solidFill>
          <a:ln w="9525">
            <a:solidFill>
              <a:srgbClr val="00008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dirty="0">
                <a:solidFill>
                  <a:srgbClr val="FF0000"/>
                </a:solidFill>
                <a:latin typeface="+mn-lt"/>
              </a:rPr>
              <a:t>Variable inductor</a:t>
            </a:r>
          </a:p>
        </p:txBody>
      </p:sp>
      <p:sp>
        <p:nvSpPr>
          <p:cNvPr id="27656" name="AutoShape 8"/>
          <p:cNvSpPr>
            <a:spLocks noChangeArrowheads="1"/>
          </p:cNvSpPr>
          <p:nvPr/>
        </p:nvSpPr>
        <p:spPr bwMode="auto">
          <a:xfrm rot="10800000">
            <a:off x="6435196" y="3773603"/>
            <a:ext cx="914400" cy="457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14400 h 21600"/>
              <a:gd name="T20" fmla="*/ 18514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lnTo>
                  <a:pt x="15429" y="0"/>
                </a:lnTo>
                <a:close/>
              </a:path>
            </a:pathLst>
          </a:custGeom>
          <a:solidFill>
            <a:srgbClr val="CCFFFF"/>
          </a:solidFill>
          <a:ln w="9525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SG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21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4723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5"/>
          <p:cNvSpPr/>
          <p:nvPr/>
        </p:nvSpPr>
        <p:spPr>
          <a:xfrm>
            <a:off x="1364611" y="2181565"/>
            <a:ext cx="871855" cy="602615"/>
          </a:xfrm>
          <a:custGeom>
            <a:avLst/>
            <a:gdLst/>
            <a:ahLst/>
            <a:cxnLst/>
            <a:rect l="l" t="t" r="r" b="b"/>
            <a:pathLst>
              <a:path w="871855" h="602614">
                <a:moveTo>
                  <a:pt x="10799" y="0"/>
                </a:moveTo>
                <a:lnTo>
                  <a:pt x="0" y="18213"/>
                </a:lnTo>
                <a:lnTo>
                  <a:pt x="857300" y="602310"/>
                </a:lnTo>
                <a:lnTo>
                  <a:pt x="871822" y="584112"/>
                </a:lnTo>
                <a:lnTo>
                  <a:pt x="10799" y="0"/>
                </a:lnTo>
                <a:close/>
              </a:path>
            </a:pathLst>
          </a:custGeom>
          <a:solidFill>
            <a:srgbClr val="1F1A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26"/>
          <p:cNvSpPr/>
          <p:nvPr/>
        </p:nvSpPr>
        <p:spPr>
          <a:xfrm>
            <a:off x="1364611" y="2181565"/>
            <a:ext cx="868680" cy="598805"/>
          </a:xfrm>
          <a:custGeom>
            <a:avLst/>
            <a:gdLst/>
            <a:ahLst/>
            <a:cxnLst/>
            <a:rect l="l" t="t" r="r" b="b"/>
            <a:pathLst>
              <a:path w="868680" h="598804">
                <a:moveTo>
                  <a:pt x="10799" y="0"/>
                </a:moveTo>
                <a:lnTo>
                  <a:pt x="0" y="18213"/>
                </a:lnTo>
                <a:lnTo>
                  <a:pt x="857300" y="598600"/>
                </a:lnTo>
                <a:lnTo>
                  <a:pt x="868104" y="584112"/>
                </a:lnTo>
                <a:lnTo>
                  <a:pt x="10799" y="0"/>
                </a:lnTo>
                <a:close/>
              </a:path>
            </a:pathLst>
          </a:custGeom>
          <a:solidFill>
            <a:srgbClr val="403C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27"/>
          <p:cNvSpPr/>
          <p:nvPr/>
        </p:nvSpPr>
        <p:spPr>
          <a:xfrm>
            <a:off x="1364611" y="2181565"/>
            <a:ext cx="868680" cy="598805"/>
          </a:xfrm>
          <a:custGeom>
            <a:avLst/>
            <a:gdLst/>
            <a:ahLst/>
            <a:cxnLst/>
            <a:rect l="l" t="t" r="r" b="b"/>
            <a:pathLst>
              <a:path w="868680" h="598804">
                <a:moveTo>
                  <a:pt x="10799" y="0"/>
                </a:moveTo>
                <a:lnTo>
                  <a:pt x="0" y="14488"/>
                </a:lnTo>
                <a:lnTo>
                  <a:pt x="861033" y="598600"/>
                </a:lnTo>
                <a:lnTo>
                  <a:pt x="868104" y="584112"/>
                </a:lnTo>
                <a:lnTo>
                  <a:pt x="10799" y="0"/>
                </a:lnTo>
                <a:close/>
              </a:path>
            </a:pathLst>
          </a:custGeom>
          <a:solidFill>
            <a:srgbClr val="5A57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8"/>
          <p:cNvSpPr/>
          <p:nvPr/>
        </p:nvSpPr>
        <p:spPr>
          <a:xfrm>
            <a:off x="1368335" y="2188620"/>
            <a:ext cx="861060" cy="584200"/>
          </a:xfrm>
          <a:custGeom>
            <a:avLst/>
            <a:gdLst/>
            <a:ahLst/>
            <a:cxnLst/>
            <a:rect l="l" t="t" r="r" b="b"/>
            <a:pathLst>
              <a:path w="861060" h="584200">
                <a:moveTo>
                  <a:pt x="0" y="0"/>
                </a:moveTo>
                <a:lnTo>
                  <a:pt x="861027" y="584112"/>
                </a:lnTo>
              </a:path>
            </a:pathLst>
          </a:custGeom>
          <a:ln w="14501">
            <a:solidFill>
              <a:srgbClr val="716F6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9"/>
          <p:cNvSpPr/>
          <p:nvPr/>
        </p:nvSpPr>
        <p:spPr>
          <a:xfrm>
            <a:off x="1368335" y="2188620"/>
            <a:ext cx="861060" cy="584200"/>
          </a:xfrm>
          <a:custGeom>
            <a:avLst/>
            <a:gdLst/>
            <a:ahLst/>
            <a:cxnLst/>
            <a:rect l="l" t="t" r="r" b="b"/>
            <a:pathLst>
              <a:path w="861060" h="584200">
                <a:moveTo>
                  <a:pt x="0" y="0"/>
                </a:moveTo>
                <a:lnTo>
                  <a:pt x="861027" y="584112"/>
                </a:lnTo>
              </a:path>
            </a:pathLst>
          </a:custGeom>
          <a:ln w="10783">
            <a:solidFill>
              <a:srgbClr val="8988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0"/>
          <p:cNvSpPr/>
          <p:nvPr/>
        </p:nvSpPr>
        <p:spPr>
          <a:xfrm>
            <a:off x="1368335" y="2188620"/>
            <a:ext cx="861060" cy="584200"/>
          </a:xfrm>
          <a:custGeom>
            <a:avLst/>
            <a:gdLst/>
            <a:ahLst/>
            <a:cxnLst/>
            <a:rect l="l" t="t" r="r" b="b"/>
            <a:pathLst>
              <a:path w="861060" h="584200">
                <a:moveTo>
                  <a:pt x="0" y="0"/>
                </a:moveTo>
                <a:lnTo>
                  <a:pt x="861027" y="584112"/>
                </a:lnTo>
              </a:path>
            </a:pathLst>
          </a:custGeom>
          <a:ln w="7436">
            <a:solidFill>
              <a:srgbClr val="A3A2A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1"/>
          <p:cNvSpPr/>
          <p:nvPr/>
        </p:nvSpPr>
        <p:spPr>
          <a:xfrm>
            <a:off x="1372432" y="2192708"/>
            <a:ext cx="861060" cy="584200"/>
          </a:xfrm>
          <a:custGeom>
            <a:avLst/>
            <a:gdLst/>
            <a:ahLst/>
            <a:cxnLst/>
            <a:rect l="l" t="t" r="r" b="b"/>
            <a:pathLst>
              <a:path w="861060" h="584200">
                <a:moveTo>
                  <a:pt x="0" y="0"/>
                </a:moveTo>
                <a:lnTo>
                  <a:pt x="861027" y="584112"/>
                </a:lnTo>
              </a:path>
            </a:pathLst>
          </a:custGeom>
          <a:ln w="3718">
            <a:solidFill>
              <a:srgbClr val="C3C3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2"/>
          <p:cNvSpPr/>
          <p:nvPr/>
        </p:nvSpPr>
        <p:spPr>
          <a:xfrm>
            <a:off x="1849865" y="2604786"/>
            <a:ext cx="33020" cy="19050"/>
          </a:xfrm>
          <a:custGeom>
            <a:avLst/>
            <a:gdLst/>
            <a:ahLst/>
            <a:cxnLst/>
            <a:rect l="l" t="t" r="r" b="b"/>
            <a:pathLst>
              <a:path w="33019" h="19050">
                <a:moveTo>
                  <a:pt x="0" y="0"/>
                </a:moveTo>
                <a:lnTo>
                  <a:pt x="18254" y="11142"/>
                </a:lnTo>
                <a:lnTo>
                  <a:pt x="25326" y="14867"/>
                </a:lnTo>
                <a:lnTo>
                  <a:pt x="32776" y="18576"/>
                </a:lnTo>
                <a:lnTo>
                  <a:pt x="0" y="0"/>
                </a:lnTo>
                <a:close/>
              </a:path>
            </a:pathLst>
          </a:custGeom>
          <a:solidFill>
            <a:srgbClr val="9779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3"/>
          <p:cNvSpPr/>
          <p:nvPr/>
        </p:nvSpPr>
        <p:spPr>
          <a:xfrm>
            <a:off x="1762354" y="2546452"/>
            <a:ext cx="139065" cy="80645"/>
          </a:xfrm>
          <a:custGeom>
            <a:avLst/>
            <a:gdLst/>
            <a:ahLst/>
            <a:cxnLst/>
            <a:rect l="l" t="t" r="r" b="b"/>
            <a:pathLst>
              <a:path w="139064" h="80645">
                <a:moveTo>
                  <a:pt x="0" y="0"/>
                </a:moveTo>
                <a:lnTo>
                  <a:pt x="87510" y="58333"/>
                </a:lnTo>
                <a:lnTo>
                  <a:pt x="120287" y="76910"/>
                </a:lnTo>
                <a:lnTo>
                  <a:pt x="127738" y="80256"/>
                </a:lnTo>
                <a:lnTo>
                  <a:pt x="138542" y="80256"/>
                </a:lnTo>
                <a:lnTo>
                  <a:pt x="0" y="0"/>
                </a:lnTo>
                <a:close/>
              </a:path>
            </a:pathLst>
          </a:custGeom>
          <a:solidFill>
            <a:srgbClr val="9B7C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4"/>
          <p:cNvSpPr/>
          <p:nvPr/>
        </p:nvSpPr>
        <p:spPr>
          <a:xfrm>
            <a:off x="1667393" y="2480684"/>
            <a:ext cx="241300" cy="146050"/>
          </a:xfrm>
          <a:custGeom>
            <a:avLst/>
            <a:gdLst/>
            <a:ahLst/>
            <a:cxnLst/>
            <a:rect l="l" t="t" r="r" b="b"/>
            <a:pathLst>
              <a:path w="241300" h="146050">
                <a:moveTo>
                  <a:pt x="0" y="0"/>
                </a:moveTo>
                <a:lnTo>
                  <a:pt x="94961" y="65767"/>
                </a:lnTo>
                <a:lnTo>
                  <a:pt x="233504" y="146024"/>
                </a:lnTo>
                <a:lnTo>
                  <a:pt x="240939" y="146024"/>
                </a:lnTo>
                <a:lnTo>
                  <a:pt x="0" y="0"/>
                </a:lnTo>
                <a:close/>
              </a:path>
            </a:pathLst>
          </a:custGeom>
          <a:solidFill>
            <a:srgbClr val="9E81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35"/>
          <p:cNvSpPr/>
          <p:nvPr/>
        </p:nvSpPr>
        <p:spPr>
          <a:xfrm>
            <a:off x="1616361" y="2444272"/>
            <a:ext cx="302895" cy="182880"/>
          </a:xfrm>
          <a:custGeom>
            <a:avLst/>
            <a:gdLst/>
            <a:ahLst/>
            <a:cxnLst/>
            <a:rect l="l" t="t" r="r" b="b"/>
            <a:pathLst>
              <a:path w="302894" h="182879">
                <a:moveTo>
                  <a:pt x="7487" y="4511"/>
                </a:moveTo>
                <a:lnTo>
                  <a:pt x="10804" y="11142"/>
                </a:lnTo>
                <a:lnTo>
                  <a:pt x="51031" y="36411"/>
                </a:lnTo>
                <a:lnTo>
                  <a:pt x="291971" y="182435"/>
                </a:lnTo>
                <a:lnTo>
                  <a:pt x="302775" y="182435"/>
                </a:lnTo>
                <a:lnTo>
                  <a:pt x="7487" y="4511"/>
                </a:lnTo>
                <a:close/>
              </a:path>
              <a:path w="302894" h="182879">
                <a:moveTo>
                  <a:pt x="0" y="0"/>
                </a:moveTo>
                <a:lnTo>
                  <a:pt x="7487" y="4511"/>
                </a:lnTo>
                <a:lnTo>
                  <a:pt x="7086" y="3709"/>
                </a:lnTo>
                <a:lnTo>
                  <a:pt x="0" y="0"/>
                </a:lnTo>
                <a:close/>
              </a:path>
            </a:pathLst>
          </a:custGeom>
          <a:solidFill>
            <a:srgbClr val="A085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36"/>
          <p:cNvSpPr/>
          <p:nvPr/>
        </p:nvSpPr>
        <p:spPr>
          <a:xfrm>
            <a:off x="1608911" y="2433493"/>
            <a:ext cx="317500" cy="193675"/>
          </a:xfrm>
          <a:custGeom>
            <a:avLst/>
            <a:gdLst/>
            <a:ahLst/>
            <a:cxnLst/>
            <a:rect l="l" t="t" r="r" b="b"/>
            <a:pathLst>
              <a:path w="317500" h="193675">
                <a:moveTo>
                  <a:pt x="0" y="0"/>
                </a:moveTo>
                <a:lnTo>
                  <a:pt x="3732" y="7055"/>
                </a:lnTo>
                <a:lnTo>
                  <a:pt x="7450" y="10779"/>
                </a:lnTo>
                <a:lnTo>
                  <a:pt x="310225" y="193215"/>
                </a:lnTo>
                <a:lnTo>
                  <a:pt x="313958" y="189869"/>
                </a:lnTo>
                <a:lnTo>
                  <a:pt x="317312" y="189869"/>
                </a:lnTo>
                <a:lnTo>
                  <a:pt x="0" y="0"/>
                </a:lnTo>
                <a:close/>
              </a:path>
            </a:pathLst>
          </a:custGeom>
          <a:solidFill>
            <a:srgbClr val="A289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7"/>
          <p:cNvSpPr/>
          <p:nvPr/>
        </p:nvSpPr>
        <p:spPr>
          <a:xfrm>
            <a:off x="1605193" y="2422350"/>
            <a:ext cx="325120" cy="201295"/>
          </a:xfrm>
          <a:custGeom>
            <a:avLst/>
            <a:gdLst/>
            <a:ahLst/>
            <a:cxnLst/>
            <a:rect l="l" t="t" r="r" b="b"/>
            <a:pathLst>
              <a:path w="325119" h="201295">
                <a:moveTo>
                  <a:pt x="0" y="0"/>
                </a:moveTo>
                <a:lnTo>
                  <a:pt x="0" y="7418"/>
                </a:lnTo>
                <a:lnTo>
                  <a:pt x="3717" y="11142"/>
                </a:lnTo>
                <a:lnTo>
                  <a:pt x="321030" y="201012"/>
                </a:lnTo>
                <a:lnTo>
                  <a:pt x="324747" y="197303"/>
                </a:lnTo>
                <a:lnTo>
                  <a:pt x="0" y="0"/>
                </a:lnTo>
                <a:close/>
              </a:path>
            </a:pathLst>
          </a:custGeom>
          <a:solidFill>
            <a:srgbClr val="A88F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38"/>
          <p:cNvSpPr/>
          <p:nvPr/>
        </p:nvSpPr>
        <p:spPr>
          <a:xfrm>
            <a:off x="1601839" y="2418625"/>
            <a:ext cx="335915" cy="201295"/>
          </a:xfrm>
          <a:custGeom>
            <a:avLst/>
            <a:gdLst/>
            <a:ahLst/>
            <a:cxnLst/>
            <a:rect l="l" t="t" r="r" b="b"/>
            <a:pathLst>
              <a:path w="335914" h="201295">
                <a:moveTo>
                  <a:pt x="3353" y="1971"/>
                </a:moveTo>
                <a:lnTo>
                  <a:pt x="3353" y="3724"/>
                </a:lnTo>
                <a:lnTo>
                  <a:pt x="328101" y="201027"/>
                </a:lnTo>
                <a:lnTo>
                  <a:pt x="331819" y="201027"/>
                </a:lnTo>
                <a:lnTo>
                  <a:pt x="335552" y="197303"/>
                </a:lnTo>
                <a:lnTo>
                  <a:pt x="3353" y="1971"/>
                </a:lnTo>
                <a:close/>
              </a:path>
              <a:path w="335914" h="201295">
                <a:moveTo>
                  <a:pt x="3353" y="0"/>
                </a:moveTo>
                <a:lnTo>
                  <a:pt x="0" y="0"/>
                </a:lnTo>
                <a:lnTo>
                  <a:pt x="3353" y="1971"/>
                </a:lnTo>
                <a:lnTo>
                  <a:pt x="3353" y="0"/>
                </a:lnTo>
                <a:close/>
              </a:path>
            </a:pathLst>
          </a:custGeom>
          <a:solidFill>
            <a:srgbClr val="AC9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39"/>
          <p:cNvSpPr/>
          <p:nvPr/>
        </p:nvSpPr>
        <p:spPr>
          <a:xfrm>
            <a:off x="1601839" y="2411570"/>
            <a:ext cx="339725" cy="204470"/>
          </a:xfrm>
          <a:custGeom>
            <a:avLst/>
            <a:gdLst/>
            <a:ahLst/>
            <a:cxnLst/>
            <a:rect l="l" t="t" r="r" b="b"/>
            <a:pathLst>
              <a:path w="339725" h="204470">
                <a:moveTo>
                  <a:pt x="0" y="0"/>
                </a:moveTo>
                <a:lnTo>
                  <a:pt x="0" y="7055"/>
                </a:lnTo>
                <a:lnTo>
                  <a:pt x="335552" y="204358"/>
                </a:lnTo>
                <a:lnTo>
                  <a:pt x="339269" y="200648"/>
                </a:lnTo>
                <a:lnTo>
                  <a:pt x="0" y="0"/>
                </a:lnTo>
                <a:close/>
              </a:path>
            </a:pathLst>
          </a:custGeom>
          <a:solidFill>
            <a:srgbClr val="AF99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40"/>
          <p:cNvSpPr/>
          <p:nvPr/>
        </p:nvSpPr>
        <p:spPr>
          <a:xfrm>
            <a:off x="1601839" y="2404137"/>
            <a:ext cx="342900" cy="208279"/>
          </a:xfrm>
          <a:custGeom>
            <a:avLst/>
            <a:gdLst/>
            <a:ahLst/>
            <a:cxnLst/>
            <a:rect l="l" t="t" r="r" b="b"/>
            <a:pathLst>
              <a:path w="342900" h="208279">
                <a:moveTo>
                  <a:pt x="0" y="0"/>
                </a:moveTo>
                <a:lnTo>
                  <a:pt x="0" y="7433"/>
                </a:lnTo>
                <a:lnTo>
                  <a:pt x="339269" y="208082"/>
                </a:lnTo>
                <a:lnTo>
                  <a:pt x="342623" y="208082"/>
                </a:lnTo>
                <a:lnTo>
                  <a:pt x="342623" y="204358"/>
                </a:lnTo>
                <a:lnTo>
                  <a:pt x="0" y="0"/>
                </a:lnTo>
                <a:close/>
              </a:path>
            </a:pathLst>
          </a:custGeom>
          <a:solidFill>
            <a:srgbClr val="B39D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41"/>
          <p:cNvSpPr/>
          <p:nvPr/>
        </p:nvSpPr>
        <p:spPr>
          <a:xfrm>
            <a:off x="1601839" y="2396703"/>
            <a:ext cx="346710" cy="212090"/>
          </a:xfrm>
          <a:custGeom>
            <a:avLst/>
            <a:gdLst/>
            <a:ahLst/>
            <a:cxnLst/>
            <a:rect l="l" t="t" r="r" b="b"/>
            <a:pathLst>
              <a:path w="346710" h="212089">
                <a:moveTo>
                  <a:pt x="0" y="0"/>
                </a:moveTo>
                <a:lnTo>
                  <a:pt x="0" y="7433"/>
                </a:lnTo>
                <a:lnTo>
                  <a:pt x="342623" y="211791"/>
                </a:lnTo>
                <a:lnTo>
                  <a:pt x="346341" y="211791"/>
                </a:lnTo>
                <a:lnTo>
                  <a:pt x="346341" y="208082"/>
                </a:lnTo>
                <a:lnTo>
                  <a:pt x="0" y="0"/>
                </a:lnTo>
                <a:close/>
              </a:path>
            </a:pathLst>
          </a:custGeom>
          <a:solidFill>
            <a:srgbClr val="B7A2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42"/>
          <p:cNvSpPr/>
          <p:nvPr/>
        </p:nvSpPr>
        <p:spPr>
          <a:xfrm>
            <a:off x="1601839" y="2389648"/>
            <a:ext cx="350520" cy="215265"/>
          </a:xfrm>
          <a:custGeom>
            <a:avLst/>
            <a:gdLst/>
            <a:ahLst/>
            <a:cxnLst/>
            <a:rect l="l" t="t" r="r" b="b"/>
            <a:pathLst>
              <a:path w="350519" h="215264">
                <a:moveTo>
                  <a:pt x="0" y="0"/>
                </a:moveTo>
                <a:lnTo>
                  <a:pt x="0" y="7055"/>
                </a:lnTo>
                <a:lnTo>
                  <a:pt x="346341" y="215137"/>
                </a:lnTo>
                <a:lnTo>
                  <a:pt x="350074" y="215137"/>
                </a:lnTo>
                <a:lnTo>
                  <a:pt x="350074" y="211791"/>
                </a:lnTo>
                <a:lnTo>
                  <a:pt x="0" y="0"/>
                </a:lnTo>
                <a:close/>
              </a:path>
            </a:pathLst>
          </a:custGeom>
          <a:solidFill>
            <a:srgbClr val="BAA9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43"/>
          <p:cNvSpPr/>
          <p:nvPr/>
        </p:nvSpPr>
        <p:spPr>
          <a:xfrm>
            <a:off x="1601839" y="2385923"/>
            <a:ext cx="354330" cy="215900"/>
          </a:xfrm>
          <a:custGeom>
            <a:avLst/>
            <a:gdLst/>
            <a:ahLst/>
            <a:cxnLst/>
            <a:rect l="l" t="t" r="r" b="b"/>
            <a:pathLst>
              <a:path w="354330" h="215900">
                <a:moveTo>
                  <a:pt x="3353" y="0"/>
                </a:moveTo>
                <a:lnTo>
                  <a:pt x="3353" y="3724"/>
                </a:lnTo>
                <a:lnTo>
                  <a:pt x="0" y="3724"/>
                </a:lnTo>
                <a:lnTo>
                  <a:pt x="350074" y="215516"/>
                </a:lnTo>
                <a:lnTo>
                  <a:pt x="353791" y="215516"/>
                </a:lnTo>
                <a:lnTo>
                  <a:pt x="353791" y="211807"/>
                </a:lnTo>
                <a:lnTo>
                  <a:pt x="3353" y="0"/>
                </a:lnTo>
                <a:close/>
              </a:path>
            </a:pathLst>
          </a:custGeom>
          <a:solidFill>
            <a:srgbClr val="BEAF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44"/>
          <p:cNvSpPr/>
          <p:nvPr/>
        </p:nvSpPr>
        <p:spPr>
          <a:xfrm>
            <a:off x="1605193" y="2378505"/>
            <a:ext cx="354330" cy="219710"/>
          </a:xfrm>
          <a:custGeom>
            <a:avLst/>
            <a:gdLst/>
            <a:ahLst/>
            <a:cxnLst/>
            <a:rect l="l" t="t" r="r" b="b"/>
            <a:pathLst>
              <a:path w="354330" h="219710">
                <a:moveTo>
                  <a:pt x="0" y="0"/>
                </a:moveTo>
                <a:lnTo>
                  <a:pt x="0" y="7418"/>
                </a:lnTo>
                <a:lnTo>
                  <a:pt x="350438" y="219225"/>
                </a:lnTo>
                <a:lnTo>
                  <a:pt x="354171" y="215501"/>
                </a:lnTo>
                <a:lnTo>
                  <a:pt x="0" y="0"/>
                </a:lnTo>
                <a:close/>
              </a:path>
            </a:pathLst>
          </a:custGeom>
          <a:solidFill>
            <a:srgbClr val="C3B5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45"/>
          <p:cNvSpPr/>
          <p:nvPr/>
        </p:nvSpPr>
        <p:spPr>
          <a:xfrm>
            <a:off x="1605193" y="2374780"/>
            <a:ext cx="358140" cy="219710"/>
          </a:xfrm>
          <a:custGeom>
            <a:avLst/>
            <a:gdLst/>
            <a:ahLst/>
            <a:cxnLst/>
            <a:rect l="l" t="t" r="r" b="b"/>
            <a:pathLst>
              <a:path w="358139" h="219710">
                <a:moveTo>
                  <a:pt x="3717" y="0"/>
                </a:moveTo>
                <a:lnTo>
                  <a:pt x="3717" y="3724"/>
                </a:lnTo>
                <a:lnTo>
                  <a:pt x="0" y="3724"/>
                </a:lnTo>
                <a:lnTo>
                  <a:pt x="354171" y="219225"/>
                </a:lnTo>
                <a:lnTo>
                  <a:pt x="357524" y="215516"/>
                </a:lnTo>
                <a:lnTo>
                  <a:pt x="357524" y="211791"/>
                </a:lnTo>
                <a:lnTo>
                  <a:pt x="3717" y="0"/>
                </a:lnTo>
                <a:close/>
              </a:path>
            </a:pathLst>
          </a:custGeom>
          <a:solidFill>
            <a:srgbClr val="C6BA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46"/>
          <p:cNvSpPr/>
          <p:nvPr/>
        </p:nvSpPr>
        <p:spPr>
          <a:xfrm>
            <a:off x="1608911" y="2371434"/>
            <a:ext cx="358140" cy="215265"/>
          </a:xfrm>
          <a:custGeom>
            <a:avLst/>
            <a:gdLst/>
            <a:ahLst/>
            <a:cxnLst/>
            <a:rect l="l" t="t" r="r" b="b"/>
            <a:pathLst>
              <a:path w="358139" h="215264">
                <a:moveTo>
                  <a:pt x="3732" y="0"/>
                </a:moveTo>
                <a:lnTo>
                  <a:pt x="0" y="3345"/>
                </a:lnTo>
                <a:lnTo>
                  <a:pt x="353806" y="215137"/>
                </a:lnTo>
                <a:lnTo>
                  <a:pt x="353806" y="211428"/>
                </a:lnTo>
                <a:lnTo>
                  <a:pt x="357524" y="211428"/>
                </a:lnTo>
                <a:lnTo>
                  <a:pt x="3732" y="0"/>
                </a:lnTo>
                <a:close/>
              </a:path>
            </a:pathLst>
          </a:custGeom>
          <a:solidFill>
            <a:srgbClr val="CCC1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47"/>
          <p:cNvSpPr/>
          <p:nvPr/>
        </p:nvSpPr>
        <p:spPr>
          <a:xfrm>
            <a:off x="1612643" y="2364001"/>
            <a:ext cx="354330" cy="219075"/>
          </a:xfrm>
          <a:custGeom>
            <a:avLst/>
            <a:gdLst/>
            <a:ahLst/>
            <a:cxnLst/>
            <a:rect l="l" t="t" r="r" b="b"/>
            <a:pathLst>
              <a:path w="354330" h="219075">
                <a:moveTo>
                  <a:pt x="3717" y="0"/>
                </a:moveTo>
                <a:lnTo>
                  <a:pt x="0" y="7433"/>
                </a:lnTo>
                <a:lnTo>
                  <a:pt x="353791" y="218862"/>
                </a:lnTo>
                <a:lnTo>
                  <a:pt x="353791" y="215516"/>
                </a:lnTo>
                <a:lnTo>
                  <a:pt x="3717" y="0"/>
                </a:lnTo>
                <a:close/>
              </a:path>
            </a:pathLst>
          </a:custGeom>
          <a:solidFill>
            <a:srgbClr val="D2CA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48"/>
          <p:cNvSpPr/>
          <p:nvPr/>
        </p:nvSpPr>
        <p:spPr>
          <a:xfrm>
            <a:off x="1616361" y="2360291"/>
            <a:ext cx="354330" cy="219710"/>
          </a:xfrm>
          <a:custGeom>
            <a:avLst/>
            <a:gdLst/>
            <a:ahLst/>
            <a:cxnLst/>
            <a:rect l="l" t="t" r="r" b="b"/>
            <a:pathLst>
              <a:path w="354330" h="219710">
                <a:moveTo>
                  <a:pt x="0" y="0"/>
                </a:moveTo>
                <a:lnTo>
                  <a:pt x="0" y="3709"/>
                </a:lnTo>
                <a:lnTo>
                  <a:pt x="350074" y="219225"/>
                </a:lnTo>
                <a:lnTo>
                  <a:pt x="353806" y="215516"/>
                </a:lnTo>
                <a:lnTo>
                  <a:pt x="353806" y="211791"/>
                </a:lnTo>
                <a:lnTo>
                  <a:pt x="0" y="0"/>
                </a:lnTo>
                <a:close/>
              </a:path>
            </a:pathLst>
          </a:custGeom>
          <a:solidFill>
            <a:srgbClr val="DAD5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49"/>
          <p:cNvSpPr/>
          <p:nvPr/>
        </p:nvSpPr>
        <p:spPr>
          <a:xfrm>
            <a:off x="1616361" y="2356582"/>
            <a:ext cx="354330" cy="215900"/>
          </a:xfrm>
          <a:custGeom>
            <a:avLst/>
            <a:gdLst/>
            <a:ahLst/>
            <a:cxnLst/>
            <a:rect l="l" t="t" r="r" b="b"/>
            <a:pathLst>
              <a:path w="354330" h="215900">
                <a:moveTo>
                  <a:pt x="3732" y="0"/>
                </a:moveTo>
                <a:lnTo>
                  <a:pt x="0" y="3709"/>
                </a:lnTo>
                <a:lnTo>
                  <a:pt x="353806" y="215501"/>
                </a:lnTo>
                <a:lnTo>
                  <a:pt x="353806" y="211791"/>
                </a:lnTo>
                <a:lnTo>
                  <a:pt x="3732" y="0"/>
                </a:lnTo>
                <a:close/>
              </a:path>
            </a:pathLst>
          </a:custGeom>
          <a:solidFill>
            <a:srgbClr val="DFD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50"/>
          <p:cNvSpPr/>
          <p:nvPr/>
        </p:nvSpPr>
        <p:spPr>
          <a:xfrm>
            <a:off x="1620094" y="2352858"/>
            <a:ext cx="354330" cy="215900"/>
          </a:xfrm>
          <a:custGeom>
            <a:avLst/>
            <a:gdLst/>
            <a:ahLst/>
            <a:cxnLst/>
            <a:rect l="l" t="t" r="r" b="b"/>
            <a:pathLst>
              <a:path w="354330" h="215900">
                <a:moveTo>
                  <a:pt x="3353" y="0"/>
                </a:moveTo>
                <a:lnTo>
                  <a:pt x="0" y="3724"/>
                </a:lnTo>
                <a:lnTo>
                  <a:pt x="350074" y="215516"/>
                </a:lnTo>
                <a:lnTo>
                  <a:pt x="350074" y="211791"/>
                </a:lnTo>
                <a:lnTo>
                  <a:pt x="353791" y="208446"/>
                </a:lnTo>
                <a:lnTo>
                  <a:pt x="3353" y="0"/>
                </a:lnTo>
                <a:close/>
              </a:path>
            </a:pathLst>
          </a:custGeom>
          <a:solidFill>
            <a:srgbClr val="E6E7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51"/>
          <p:cNvSpPr/>
          <p:nvPr/>
        </p:nvSpPr>
        <p:spPr>
          <a:xfrm>
            <a:off x="1620094" y="2352858"/>
            <a:ext cx="350520" cy="215900"/>
          </a:xfrm>
          <a:custGeom>
            <a:avLst/>
            <a:gdLst/>
            <a:ahLst/>
            <a:cxnLst/>
            <a:rect l="l" t="t" r="r" b="b"/>
            <a:pathLst>
              <a:path w="350519" h="215900">
                <a:moveTo>
                  <a:pt x="3353" y="0"/>
                </a:moveTo>
                <a:lnTo>
                  <a:pt x="0" y="3724"/>
                </a:lnTo>
                <a:lnTo>
                  <a:pt x="350074" y="215516"/>
                </a:lnTo>
                <a:lnTo>
                  <a:pt x="350074" y="211791"/>
                </a:lnTo>
                <a:lnTo>
                  <a:pt x="3353" y="0"/>
                </a:lnTo>
                <a:close/>
              </a:path>
            </a:pathLst>
          </a:custGeom>
          <a:solidFill>
            <a:srgbClr val="E6E7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52"/>
          <p:cNvSpPr/>
          <p:nvPr/>
        </p:nvSpPr>
        <p:spPr>
          <a:xfrm>
            <a:off x="1623448" y="2349512"/>
            <a:ext cx="350520" cy="215265"/>
          </a:xfrm>
          <a:custGeom>
            <a:avLst/>
            <a:gdLst/>
            <a:ahLst/>
            <a:cxnLst/>
            <a:rect l="l" t="t" r="r" b="b"/>
            <a:pathLst>
              <a:path w="350519" h="215264">
                <a:moveTo>
                  <a:pt x="3717" y="0"/>
                </a:moveTo>
                <a:lnTo>
                  <a:pt x="0" y="3345"/>
                </a:lnTo>
                <a:lnTo>
                  <a:pt x="346720" y="215137"/>
                </a:lnTo>
                <a:lnTo>
                  <a:pt x="350438" y="211791"/>
                </a:lnTo>
                <a:lnTo>
                  <a:pt x="350438" y="208082"/>
                </a:lnTo>
                <a:lnTo>
                  <a:pt x="3717" y="0"/>
                </a:lnTo>
                <a:close/>
              </a:path>
            </a:pathLst>
          </a:custGeom>
          <a:solidFill>
            <a:srgbClr val="E6E3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53"/>
          <p:cNvSpPr/>
          <p:nvPr/>
        </p:nvSpPr>
        <p:spPr>
          <a:xfrm>
            <a:off x="1627165" y="2345803"/>
            <a:ext cx="346710" cy="212090"/>
          </a:xfrm>
          <a:custGeom>
            <a:avLst/>
            <a:gdLst/>
            <a:ahLst/>
            <a:cxnLst/>
            <a:rect l="l" t="t" r="r" b="b"/>
            <a:pathLst>
              <a:path w="346710" h="212089">
                <a:moveTo>
                  <a:pt x="3717" y="0"/>
                </a:moveTo>
                <a:lnTo>
                  <a:pt x="0" y="0"/>
                </a:lnTo>
                <a:lnTo>
                  <a:pt x="0" y="3709"/>
                </a:lnTo>
                <a:lnTo>
                  <a:pt x="346720" y="211791"/>
                </a:lnTo>
                <a:lnTo>
                  <a:pt x="346720" y="204358"/>
                </a:lnTo>
                <a:lnTo>
                  <a:pt x="3717" y="0"/>
                </a:lnTo>
                <a:close/>
              </a:path>
            </a:pathLst>
          </a:custGeom>
          <a:solidFill>
            <a:srgbClr val="E6DF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54"/>
          <p:cNvSpPr/>
          <p:nvPr/>
        </p:nvSpPr>
        <p:spPr>
          <a:xfrm>
            <a:off x="1630883" y="2342078"/>
            <a:ext cx="343535" cy="208279"/>
          </a:xfrm>
          <a:custGeom>
            <a:avLst/>
            <a:gdLst/>
            <a:ahLst/>
            <a:cxnLst/>
            <a:rect l="l" t="t" r="r" b="b"/>
            <a:pathLst>
              <a:path w="343535" h="208279">
                <a:moveTo>
                  <a:pt x="3732" y="0"/>
                </a:moveTo>
                <a:lnTo>
                  <a:pt x="0" y="3724"/>
                </a:lnTo>
                <a:lnTo>
                  <a:pt x="343002" y="208082"/>
                </a:lnTo>
                <a:lnTo>
                  <a:pt x="343002" y="204373"/>
                </a:lnTo>
                <a:lnTo>
                  <a:pt x="339285" y="200648"/>
                </a:lnTo>
                <a:lnTo>
                  <a:pt x="3732" y="0"/>
                </a:lnTo>
                <a:close/>
              </a:path>
            </a:pathLst>
          </a:custGeom>
          <a:solidFill>
            <a:srgbClr val="E2D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55"/>
          <p:cNvSpPr/>
          <p:nvPr/>
        </p:nvSpPr>
        <p:spPr>
          <a:xfrm>
            <a:off x="1634616" y="2338369"/>
            <a:ext cx="335915" cy="204470"/>
          </a:xfrm>
          <a:custGeom>
            <a:avLst/>
            <a:gdLst/>
            <a:ahLst/>
            <a:cxnLst/>
            <a:rect l="l" t="t" r="r" b="b"/>
            <a:pathLst>
              <a:path w="335914" h="204470">
                <a:moveTo>
                  <a:pt x="7071" y="0"/>
                </a:moveTo>
                <a:lnTo>
                  <a:pt x="3717" y="0"/>
                </a:lnTo>
                <a:lnTo>
                  <a:pt x="0" y="3709"/>
                </a:lnTo>
                <a:lnTo>
                  <a:pt x="335552" y="204358"/>
                </a:lnTo>
                <a:lnTo>
                  <a:pt x="335552" y="197303"/>
                </a:lnTo>
                <a:lnTo>
                  <a:pt x="7071" y="0"/>
                </a:lnTo>
                <a:close/>
              </a:path>
            </a:pathLst>
          </a:custGeom>
          <a:solidFill>
            <a:srgbClr val="DDD2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56"/>
          <p:cNvSpPr/>
          <p:nvPr/>
        </p:nvSpPr>
        <p:spPr>
          <a:xfrm>
            <a:off x="1641687" y="2334659"/>
            <a:ext cx="328930" cy="201295"/>
          </a:xfrm>
          <a:custGeom>
            <a:avLst/>
            <a:gdLst/>
            <a:ahLst/>
            <a:cxnLst/>
            <a:rect l="l" t="t" r="r" b="b"/>
            <a:pathLst>
              <a:path w="328930" h="201295">
                <a:moveTo>
                  <a:pt x="3732" y="0"/>
                </a:moveTo>
                <a:lnTo>
                  <a:pt x="3732" y="3709"/>
                </a:lnTo>
                <a:lnTo>
                  <a:pt x="0" y="3709"/>
                </a:lnTo>
                <a:lnTo>
                  <a:pt x="328480" y="201012"/>
                </a:lnTo>
                <a:lnTo>
                  <a:pt x="324747" y="197303"/>
                </a:lnTo>
                <a:lnTo>
                  <a:pt x="324747" y="193578"/>
                </a:lnTo>
                <a:lnTo>
                  <a:pt x="3732" y="0"/>
                </a:lnTo>
                <a:close/>
              </a:path>
            </a:pathLst>
          </a:custGeom>
          <a:solidFill>
            <a:srgbClr val="D6C8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57"/>
          <p:cNvSpPr/>
          <p:nvPr/>
        </p:nvSpPr>
        <p:spPr>
          <a:xfrm>
            <a:off x="1649138" y="2331314"/>
            <a:ext cx="317500" cy="197485"/>
          </a:xfrm>
          <a:custGeom>
            <a:avLst/>
            <a:gdLst/>
            <a:ahLst/>
            <a:cxnLst/>
            <a:rect l="l" t="t" r="r" b="b"/>
            <a:pathLst>
              <a:path w="317500" h="197485">
                <a:moveTo>
                  <a:pt x="7450" y="0"/>
                </a:moveTo>
                <a:lnTo>
                  <a:pt x="3717" y="3345"/>
                </a:lnTo>
                <a:lnTo>
                  <a:pt x="0" y="3345"/>
                </a:lnTo>
                <a:lnTo>
                  <a:pt x="317297" y="196924"/>
                </a:lnTo>
                <a:lnTo>
                  <a:pt x="313579" y="189490"/>
                </a:lnTo>
                <a:lnTo>
                  <a:pt x="310225" y="182435"/>
                </a:lnTo>
                <a:lnTo>
                  <a:pt x="7450" y="0"/>
                </a:lnTo>
                <a:close/>
              </a:path>
            </a:pathLst>
          </a:custGeom>
          <a:solidFill>
            <a:srgbClr val="D1C0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58"/>
          <p:cNvSpPr/>
          <p:nvPr/>
        </p:nvSpPr>
        <p:spPr>
          <a:xfrm>
            <a:off x="1656589" y="2331314"/>
            <a:ext cx="302895" cy="182880"/>
          </a:xfrm>
          <a:custGeom>
            <a:avLst/>
            <a:gdLst/>
            <a:ahLst/>
            <a:cxnLst/>
            <a:rect l="l" t="t" r="r" b="b"/>
            <a:pathLst>
              <a:path w="302894" h="182879">
                <a:moveTo>
                  <a:pt x="293350" y="176756"/>
                </a:moveTo>
                <a:lnTo>
                  <a:pt x="295324" y="178726"/>
                </a:lnTo>
                <a:lnTo>
                  <a:pt x="302775" y="182435"/>
                </a:lnTo>
                <a:lnTo>
                  <a:pt x="293350" y="176756"/>
                </a:lnTo>
                <a:close/>
              </a:path>
              <a:path w="302894" h="182879">
                <a:moveTo>
                  <a:pt x="3353" y="0"/>
                </a:moveTo>
                <a:lnTo>
                  <a:pt x="0" y="0"/>
                </a:lnTo>
                <a:lnTo>
                  <a:pt x="293350" y="176756"/>
                </a:lnTo>
                <a:lnTo>
                  <a:pt x="287874" y="171292"/>
                </a:lnTo>
                <a:lnTo>
                  <a:pt x="258830" y="153079"/>
                </a:lnTo>
                <a:lnTo>
                  <a:pt x="3353" y="0"/>
                </a:lnTo>
                <a:close/>
              </a:path>
            </a:pathLst>
          </a:custGeom>
          <a:solidFill>
            <a:srgbClr val="CAB6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59"/>
          <p:cNvSpPr/>
          <p:nvPr/>
        </p:nvSpPr>
        <p:spPr>
          <a:xfrm>
            <a:off x="1663660" y="2331314"/>
            <a:ext cx="248285" cy="149860"/>
          </a:xfrm>
          <a:custGeom>
            <a:avLst/>
            <a:gdLst/>
            <a:ahLst/>
            <a:cxnLst/>
            <a:rect l="l" t="t" r="r" b="b"/>
            <a:pathLst>
              <a:path w="248285" h="149860">
                <a:moveTo>
                  <a:pt x="11168" y="0"/>
                </a:moveTo>
                <a:lnTo>
                  <a:pt x="0" y="0"/>
                </a:lnTo>
                <a:lnTo>
                  <a:pt x="248026" y="149370"/>
                </a:lnTo>
                <a:lnTo>
                  <a:pt x="156782" y="87311"/>
                </a:lnTo>
                <a:lnTo>
                  <a:pt x="11168" y="0"/>
                </a:lnTo>
                <a:close/>
              </a:path>
            </a:pathLst>
          </a:custGeom>
          <a:solidFill>
            <a:srgbClr val="C7B1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60"/>
          <p:cNvSpPr/>
          <p:nvPr/>
        </p:nvSpPr>
        <p:spPr>
          <a:xfrm>
            <a:off x="1674828" y="2331314"/>
            <a:ext cx="146050" cy="87630"/>
          </a:xfrm>
          <a:custGeom>
            <a:avLst/>
            <a:gdLst/>
            <a:ahLst/>
            <a:cxnLst/>
            <a:rect l="l" t="t" r="r" b="b"/>
            <a:pathLst>
              <a:path w="146050" h="87629">
                <a:moveTo>
                  <a:pt x="7086" y="0"/>
                </a:moveTo>
                <a:lnTo>
                  <a:pt x="0" y="0"/>
                </a:lnTo>
                <a:lnTo>
                  <a:pt x="145613" y="87311"/>
                </a:lnTo>
                <a:lnTo>
                  <a:pt x="61820" y="32687"/>
                </a:lnTo>
                <a:lnTo>
                  <a:pt x="14537" y="3345"/>
                </a:lnTo>
                <a:lnTo>
                  <a:pt x="7086" y="0"/>
                </a:lnTo>
                <a:close/>
              </a:path>
            </a:pathLst>
          </a:custGeom>
          <a:solidFill>
            <a:srgbClr val="C5AC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61"/>
          <p:cNvSpPr/>
          <p:nvPr/>
        </p:nvSpPr>
        <p:spPr>
          <a:xfrm>
            <a:off x="1689365" y="2334659"/>
            <a:ext cx="47625" cy="29845"/>
          </a:xfrm>
          <a:custGeom>
            <a:avLst/>
            <a:gdLst/>
            <a:ahLst/>
            <a:cxnLst/>
            <a:rect l="l" t="t" r="r" b="b"/>
            <a:pathLst>
              <a:path w="47625" h="29845">
                <a:moveTo>
                  <a:pt x="7071" y="0"/>
                </a:moveTo>
                <a:lnTo>
                  <a:pt x="0" y="0"/>
                </a:lnTo>
                <a:lnTo>
                  <a:pt x="47283" y="29341"/>
                </a:lnTo>
                <a:lnTo>
                  <a:pt x="14521" y="7418"/>
                </a:lnTo>
                <a:lnTo>
                  <a:pt x="7071" y="0"/>
                </a:lnTo>
                <a:close/>
              </a:path>
            </a:pathLst>
          </a:custGeom>
          <a:solidFill>
            <a:srgbClr val="C1A8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62"/>
          <p:cNvSpPr/>
          <p:nvPr/>
        </p:nvSpPr>
        <p:spPr>
          <a:xfrm>
            <a:off x="1649138" y="2462471"/>
            <a:ext cx="36830" cy="26034"/>
          </a:xfrm>
          <a:custGeom>
            <a:avLst/>
            <a:gdLst/>
            <a:ahLst/>
            <a:cxnLst/>
            <a:rect l="l" t="t" r="r" b="b"/>
            <a:pathLst>
              <a:path w="36830" h="26035">
                <a:moveTo>
                  <a:pt x="3717" y="0"/>
                </a:moveTo>
                <a:lnTo>
                  <a:pt x="0" y="7433"/>
                </a:lnTo>
                <a:lnTo>
                  <a:pt x="7450" y="11142"/>
                </a:lnTo>
                <a:lnTo>
                  <a:pt x="32776" y="25646"/>
                </a:lnTo>
                <a:lnTo>
                  <a:pt x="36494" y="21922"/>
                </a:lnTo>
                <a:lnTo>
                  <a:pt x="3717" y="0"/>
                </a:lnTo>
                <a:close/>
              </a:path>
            </a:pathLst>
          </a:custGeom>
          <a:solidFill>
            <a:srgbClr val="765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63"/>
          <p:cNvSpPr/>
          <p:nvPr/>
        </p:nvSpPr>
        <p:spPr>
          <a:xfrm>
            <a:off x="1652856" y="2458761"/>
            <a:ext cx="36830" cy="26034"/>
          </a:xfrm>
          <a:custGeom>
            <a:avLst/>
            <a:gdLst/>
            <a:ahLst/>
            <a:cxnLst/>
            <a:rect l="l" t="t" r="r" b="b"/>
            <a:pathLst>
              <a:path w="36830" h="26035">
                <a:moveTo>
                  <a:pt x="3732" y="0"/>
                </a:moveTo>
                <a:lnTo>
                  <a:pt x="0" y="3709"/>
                </a:lnTo>
                <a:lnTo>
                  <a:pt x="32776" y="25631"/>
                </a:lnTo>
                <a:lnTo>
                  <a:pt x="36509" y="18576"/>
                </a:lnTo>
                <a:lnTo>
                  <a:pt x="3732" y="0"/>
                </a:lnTo>
                <a:close/>
              </a:path>
            </a:pathLst>
          </a:custGeom>
          <a:solidFill>
            <a:srgbClr val="7B5A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64"/>
          <p:cNvSpPr/>
          <p:nvPr/>
        </p:nvSpPr>
        <p:spPr>
          <a:xfrm>
            <a:off x="1656589" y="2455415"/>
            <a:ext cx="36830" cy="22225"/>
          </a:xfrm>
          <a:custGeom>
            <a:avLst/>
            <a:gdLst/>
            <a:ahLst/>
            <a:cxnLst/>
            <a:rect l="l" t="t" r="r" b="b"/>
            <a:pathLst>
              <a:path w="36830" h="22225">
                <a:moveTo>
                  <a:pt x="3353" y="0"/>
                </a:moveTo>
                <a:lnTo>
                  <a:pt x="0" y="3345"/>
                </a:lnTo>
                <a:lnTo>
                  <a:pt x="32776" y="21922"/>
                </a:lnTo>
                <a:lnTo>
                  <a:pt x="36494" y="18198"/>
                </a:lnTo>
                <a:lnTo>
                  <a:pt x="3353" y="0"/>
                </a:lnTo>
                <a:close/>
              </a:path>
            </a:pathLst>
          </a:custGeom>
          <a:solidFill>
            <a:srgbClr val="8360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65"/>
          <p:cNvSpPr/>
          <p:nvPr/>
        </p:nvSpPr>
        <p:spPr>
          <a:xfrm>
            <a:off x="1659942" y="2451691"/>
            <a:ext cx="33655" cy="22225"/>
          </a:xfrm>
          <a:custGeom>
            <a:avLst/>
            <a:gdLst/>
            <a:ahLst/>
            <a:cxnLst/>
            <a:rect l="l" t="t" r="r" b="b"/>
            <a:pathLst>
              <a:path w="33655" h="22225">
                <a:moveTo>
                  <a:pt x="3717" y="0"/>
                </a:moveTo>
                <a:lnTo>
                  <a:pt x="0" y="3724"/>
                </a:lnTo>
                <a:lnTo>
                  <a:pt x="33140" y="21922"/>
                </a:lnTo>
                <a:lnTo>
                  <a:pt x="33140" y="18213"/>
                </a:lnTo>
                <a:lnTo>
                  <a:pt x="3717" y="0"/>
                </a:lnTo>
                <a:close/>
              </a:path>
            </a:pathLst>
          </a:custGeom>
          <a:solidFill>
            <a:srgbClr val="8668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66"/>
          <p:cNvSpPr/>
          <p:nvPr/>
        </p:nvSpPr>
        <p:spPr>
          <a:xfrm>
            <a:off x="1663660" y="2444272"/>
            <a:ext cx="33020" cy="26034"/>
          </a:xfrm>
          <a:custGeom>
            <a:avLst/>
            <a:gdLst/>
            <a:ahLst/>
            <a:cxnLst/>
            <a:rect l="l" t="t" r="r" b="b"/>
            <a:pathLst>
              <a:path w="33019" h="26035">
                <a:moveTo>
                  <a:pt x="3732" y="0"/>
                </a:moveTo>
                <a:lnTo>
                  <a:pt x="0" y="7418"/>
                </a:lnTo>
                <a:lnTo>
                  <a:pt x="29423" y="25631"/>
                </a:lnTo>
                <a:lnTo>
                  <a:pt x="32776" y="21922"/>
                </a:lnTo>
                <a:lnTo>
                  <a:pt x="3732" y="0"/>
                </a:lnTo>
                <a:close/>
              </a:path>
            </a:pathLst>
          </a:custGeom>
          <a:solidFill>
            <a:srgbClr val="8E6E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67"/>
          <p:cNvSpPr/>
          <p:nvPr/>
        </p:nvSpPr>
        <p:spPr>
          <a:xfrm>
            <a:off x="1667393" y="2440548"/>
            <a:ext cx="33020" cy="26034"/>
          </a:xfrm>
          <a:custGeom>
            <a:avLst/>
            <a:gdLst/>
            <a:ahLst/>
            <a:cxnLst/>
            <a:rect l="l" t="t" r="r" b="b"/>
            <a:pathLst>
              <a:path w="33019" h="26035">
                <a:moveTo>
                  <a:pt x="0" y="0"/>
                </a:moveTo>
                <a:lnTo>
                  <a:pt x="0" y="3724"/>
                </a:lnTo>
                <a:lnTo>
                  <a:pt x="29043" y="25646"/>
                </a:lnTo>
                <a:lnTo>
                  <a:pt x="32761" y="18213"/>
                </a:lnTo>
                <a:lnTo>
                  <a:pt x="0" y="0"/>
                </a:lnTo>
                <a:close/>
              </a:path>
            </a:pathLst>
          </a:custGeom>
          <a:solidFill>
            <a:srgbClr val="9576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68"/>
          <p:cNvSpPr/>
          <p:nvPr/>
        </p:nvSpPr>
        <p:spPr>
          <a:xfrm>
            <a:off x="1667393" y="2436839"/>
            <a:ext cx="36830" cy="22225"/>
          </a:xfrm>
          <a:custGeom>
            <a:avLst/>
            <a:gdLst/>
            <a:ahLst/>
            <a:cxnLst/>
            <a:rect l="l" t="t" r="r" b="b"/>
            <a:pathLst>
              <a:path w="36830" h="22225">
                <a:moveTo>
                  <a:pt x="3717" y="0"/>
                </a:moveTo>
                <a:lnTo>
                  <a:pt x="0" y="3709"/>
                </a:lnTo>
                <a:lnTo>
                  <a:pt x="32761" y="21922"/>
                </a:lnTo>
                <a:lnTo>
                  <a:pt x="36494" y="18576"/>
                </a:lnTo>
                <a:lnTo>
                  <a:pt x="3717" y="0"/>
                </a:lnTo>
                <a:close/>
              </a:path>
            </a:pathLst>
          </a:custGeom>
          <a:solidFill>
            <a:srgbClr val="9C7D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69"/>
          <p:cNvSpPr/>
          <p:nvPr/>
        </p:nvSpPr>
        <p:spPr>
          <a:xfrm>
            <a:off x="1671111" y="2429768"/>
            <a:ext cx="36830" cy="26034"/>
          </a:xfrm>
          <a:custGeom>
            <a:avLst/>
            <a:gdLst/>
            <a:ahLst/>
            <a:cxnLst/>
            <a:rect l="l" t="t" r="r" b="b"/>
            <a:pathLst>
              <a:path w="36830" h="26035">
                <a:moveTo>
                  <a:pt x="3717" y="0"/>
                </a:moveTo>
                <a:lnTo>
                  <a:pt x="0" y="7070"/>
                </a:lnTo>
                <a:lnTo>
                  <a:pt x="32776" y="25646"/>
                </a:lnTo>
                <a:lnTo>
                  <a:pt x="36494" y="21922"/>
                </a:lnTo>
                <a:lnTo>
                  <a:pt x="3717" y="0"/>
                </a:lnTo>
                <a:close/>
              </a:path>
            </a:pathLst>
          </a:custGeom>
          <a:solidFill>
            <a:srgbClr val="A085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70"/>
          <p:cNvSpPr/>
          <p:nvPr/>
        </p:nvSpPr>
        <p:spPr>
          <a:xfrm>
            <a:off x="1674828" y="2426059"/>
            <a:ext cx="36830" cy="26034"/>
          </a:xfrm>
          <a:custGeom>
            <a:avLst/>
            <a:gdLst/>
            <a:ahLst/>
            <a:cxnLst/>
            <a:rect l="l" t="t" r="r" b="b"/>
            <a:pathLst>
              <a:path w="36830" h="26035">
                <a:moveTo>
                  <a:pt x="3353" y="0"/>
                </a:moveTo>
                <a:lnTo>
                  <a:pt x="0" y="3709"/>
                </a:lnTo>
                <a:lnTo>
                  <a:pt x="32776" y="25631"/>
                </a:lnTo>
                <a:lnTo>
                  <a:pt x="36509" y="21922"/>
                </a:lnTo>
                <a:lnTo>
                  <a:pt x="3353" y="0"/>
                </a:lnTo>
                <a:close/>
              </a:path>
            </a:pathLst>
          </a:custGeom>
          <a:solidFill>
            <a:srgbClr val="AA8D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71"/>
          <p:cNvSpPr/>
          <p:nvPr/>
        </p:nvSpPr>
        <p:spPr>
          <a:xfrm>
            <a:off x="1678182" y="2422350"/>
            <a:ext cx="36830" cy="26034"/>
          </a:xfrm>
          <a:custGeom>
            <a:avLst/>
            <a:gdLst/>
            <a:ahLst/>
            <a:cxnLst/>
            <a:rect l="l" t="t" r="r" b="b"/>
            <a:pathLst>
              <a:path w="36830" h="26035">
                <a:moveTo>
                  <a:pt x="3732" y="0"/>
                </a:moveTo>
                <a:lnTo>
                  <a:pt x="0" y="3709"/>
                </a:lnTo>
                <a:lnTo>
                  <a:pt x="33156" y="25631"/>
                </a:lnTo>
                <a:lnTo>
                  <a:pt x="36494" y="18198"/>
                </a:lnTo>
                <a:lnTo>
                  <a:pt x="3732" y="0"/>
                </a:lnTo>
                <a:close/>
              </a:path>
            </a:pathLst>
          </a:custGeom>
          <a:solidFill>
            <a:srgbClr val="B497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72"/>
          <p:cNvSpPr/>
          <p:nvPr/>
        </p:nvSpPr>
        <p:spPr>
          <a:xfrm>
            <a:off x="1681915" y="2418625"/>
            <a:ext cx="36830" cy="22225"/>
          </a:xfrm>
          <a:custGeom>
            <a:avLst/>
            <a:gdLst/>
            <a:ahLst/>
            <a:cxnLst/>
            <a:rect l="l" t="t" r="r" b="b"/>
            <a:pathLst>
              <a:path w="36830" h="22225">
                <a:moveTo>
                  <a:pt x="3717" y="0"/>
                </a:moveTo>
                <a:lnTo>
                  <a:pt x="0" y="3724"/>
                </a:lnTo>
                <a:lnTo>
                  <a:pt x="32761" y="21922"/>
                </a:lnTo>
                <a:lnTo>
                  <a:pt x="36494" y="18213"/>
                </a:lnTo>
                <a:lnTo>
                  <a:pt x="3717" y="0"/>
                </a:lnTo>
                <a:close/>
              </a:path>
            </a:pathLst>
          </a:custGeom>
          <a:solidFill>
            <a:srgbClr val="BBA1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73"/>
          <p:cNvSpPr/>
          <p:nvPr/>
        </p:nvSpPr>
        <p:spPr>
          <a:xfrm>
            <a:off x="1685632" y="2411570"/>
            <a:ext cx="33020" cy="25400"/>
          </a:xfrm>
          <a:custGeom>
            <a:avLst/>
            <a:gdLst/>
            <a:ahLst/>
            <a:cxnLst/>
            <a:rect l="l" t="t" r="r" b="b"/>
            <a:pathLst>
              <a:path w="33019" h="25400">
                <a:moveTo>
                  <a:pt x="3732" y="0"/>
                </a:moveTo>
                <a:lnTo>
                  <a:pt x="0" y="7055"/>
                </a:lnTo>
                <a:lnTo>
                  <a:pt x="32776" y="25268"/>
                </a:lnTo>
                <a:lnTo>
                  <a:pt x="32776" y="21922"/>
                </a:lnTo>
                <a:lnTo>
                  <a:pt x="3732" y="0"/>
                </a:lnTo>
                <a:close/>
              </a:path>
            </a:pathLst>
          </a:custGeom>
          <a:solidFill>
            <a:srgbClr val="C1A8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74"/>
          <p:cNvSpPr/>
          <p:nvPr/>
        </p:nvSpPr>
        <p:spPr>
          <a:xfrm>
            <a:off x="1681915" y="2415279"/>
            <a:ext cx="36830" cy="21590"/>
          </a:xfrm>
          <a:custGeom>
            <a:avLst/>
            <a:gdLst/>
            <a:ahLst/>
            <a:cxnLst/>
            <a:rect l="l" t="t" r="r" b="b"/>
            <a:pathLst>
              <a:path w="36830" h="21589">
                <a:moveTo>
                  <a:pt x="3717" y="0"/>
                </a:moveTo>
                <a:lnTo>
                  <a:pt x="0" y="3345"/>
                </a:lnTo>
                <a:lnTo>
                  <a:pt x="32761" y="21559"/>
                </a:lnTo>
                <a:lnTo>
                  <a:pt x="36494" y="18213"/>
                </a:lnTo>
                <a:lnTo>
                  <a:pt x="3717" y="0"/>
                </a:lnTo>
                <a:close/>
              </a:path>
            </a:pathLst>
          </a:custGeom>
          <a:solidFill>
            <a:srgbClr val="C1A8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75"/>
          <p:cNvSpPr/>
          <p:nvPr/>
        </p:nvSpPr>
        <p:spPr>
          <a:xfrm>
            <a:off x="1685632" y="2411570"/>
            <a:ext cx="36830" cy="22225"/>
          </a:xfrm>
          <a:custGeom>
            <a:avLst/>
            <a:gdLst/>
            <a:ahLst/>
            <a:cxnLst/>
            <a:rect l="l" t="t" r="r" b="b"/>
            <a:pathLst>
              <a:path w="36830" h="22225">
                <a:moveTo>
                  <a:pt x="3732" y="0"/>
                </a:moveTo>
                <a:lnTo>
                  <a:pt x="0" y="3709"/>
                </a:lnTo>
                <a:lnTo>
                  <a:pt x="32776" y="21922"/>
                </a:lnTo>
                <a:lnTo>
                  <a:pt x="36494" y="18198"/>
                </a:lnTo>
                <a:lnTo>
                  <a:pt x="3732" y="0"/>
                </a:lnTo>
                <a:close/>
              </a:path>
            </a:pathLst>
          </a:custGeom>
          <a:solidFill>
            <a:srgbClr val="BCA2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76"/>
          <p:cNvSpPr/>
          <p:nvPr/>
        </p:nvSpPr>
        <p:spPr>
          <a:xfrm>
            <a:off x="1689365" y="2404137"/>
            <a:ext cx="36830" cy="26034"/>
          </a:xfrm>
          <a:custGeom>
            <a:avLst/>
            <a:gdLst/>
            <a:ahLst/>
            <a:cxnLst/>
            <a:rect l="l" t="t" r="r" b="b"/>
            <a:pathLst>
              <a:path w="36830" h="26035">
                <a:moveTo>
                  <a:pt x="3717" y="0"/>
                </a:moveTo>
                <a:lnTo>
                  <a:pt x="0" y="7433"/>
                </a:lnTo>
                <a:lnTo>
                  <a:pt x="32761" y="25631"/>
                </a:lnTo>
                <a:lnTo>
                  <a:pt x="36494" y="21922"/>
                </a:lnTo>
                <a:lnTo>
                  <a:pt x="3717" y="0"/>
                </a:lnTo>
                <a:close/>
              </a:path>
            </a:pathLst>
          </a:custGeom>
          <a:solidFill>
            <a:srgbClr val="B79B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77"/>
          <p:cNvSpPr/>
          <p:nvPr/>
        </p:nvSpPr>
        <p:spPr>
          <a:xfrm>
            <a:off x="1693083" y="2400427"/>
            <a:ext cx="36830" cy="26034"/>
          </a:xfrm>
          <a:custGeom>
            <a:avLst/>
            <a:gdLst/>
            <a:ahLst/>
            <a:cxnLst/>
            <a:rect l="l" t="t" r="r" b="b"/>
            <a:pathLst>
              <a:path w="36830" h="26035">
                <a:moveTo>
                  <a:pt x="3353" y="0"/>
                </a:moveTo>
                <a:lnTo>
                  <a:pt x="0" y="3709"/>
                </a:lnTo>
                <a:lnTo>
                  <a:pt x="32776" y="25631"/>
                </a:lnTo>
                <a:lnTo>
                  <a:pt x="36494" y="18198"/>
                </a:lnTo>
                <a:lnTo>
                  <a:pt x="3353" y="0"/>
                </a:lnTo>
                <a:close/>
              </a:path>
            </a:pathLst>
          </a:custGeom>
          <a:solidFill>
            <a:srgbClr val="AD92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78"/>
          <p:cNvSpPr/>
          <p:nvPr/>
        </p:nvSpPr>
        <p:spPr>
          <a:xfrm>
            <a:off x="1696437" y="2396703"/>
            <a:ext cx="33655" cy="22225"/>
          </a:xfrm>
          <a:custGeom>
            <a:avLst/>
            <a:gdLst/>
            <a:ahLst/>
            <a:cxnLst/>
            <a:rect l="l" t="t" r="r" b="b"/>
            <a:pathLst>
              <a:path w="33655" h="22225">
                <a:moveTo>
                  <a:pt x="3717" y="0"/>
                </a:moveTo>
                <a:lnTo>
                  <a:pt x="0" y="3724"/>
                </a:lnTo>
                <a:lnTo>
                  <a:pt x="33140" y="21922"/>
                </a:lnTo>
                <a:lnTo>
                  <a:pt x="33140" y="18576"/>
                </a:lnTo>
                <a:lnTo>
                  <a:pt x="3717" y="0"/>
                </a:lnTo>
                <a:close/>
              </a:path>
            </a:pathLst>
          </a:custGeom>
          <a:solidFill>
            <a:srgbClr val="A689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79"/>
          <p:cNvSpPr/>
          <p:nvPr/>
        </p:nvSpPr>
        <p:spPr>
          <a:xfrm>
            <a:off x="1700154" y="2393357"/>
            <a:ext cx="33020" cy="22225"/>
          </a:xfrm>
          <a:custGeom>
            <a:avLst/>
            <a:gdLst/>
            <a:ahLst/>
            <a:cxnLst/>
            <a:rect l="l" t="t" r="r" b="b"/>
            <a:pathLst>
              <a:path w="33019" h="22225">
                <a:moveTo>
                  <a:pt x="0" y="0"/>
                </a:moveTo>
                <a:lnTo>
                  <a:pt x="0" y="3345"/>
                </a:lnTo>
                <a:lnTo>
                  <a:pt x="29423" y="21922"/>
                </a:lnTo>
                <a:lnTo>
                  <a:pt x="32776" y="18213"/>
                </a:lnTo>
                <a:lnTo>
                  <a:pt x="0" y="0"/>
                </a:lnTo>
                <a:close/>
              </a:path>
            </a:pathLst>
          </a:custGeom>
          <a:solidFill>
            <a:srgbClr val="9F84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80"/>
          <p:cNvSpPr/>
          <p:nvPr/>
        </p:nvSpPr>
        <p:spPr>
          <a:xfrm>
            <a:off x="1700154" y="2389648"/>
            <a:ext cx="36830" cy="22225"/>
          </a:xfrm>
          <a:custGeom>
            <a:avLst/>
            <a:gdLst/>
            <a:ahLst/>
            <a:cxnLst/>
            <a:rect l="l" t="t" r="r" b="b"/>
            <a:pathLst>
              <a:path w="36830" h="22225">
                <a:moveTo>
                  <a:pt x="3732" y="0"/>
                </a:moveTo>
                <a:lnTo>
                  <a:pt x="0" y="3709"/>
                </a:lnTo>
                <a:lnTo>
                  <a:pt x="32776" y="21922"/>
                </a:lnTo>
                <a:lnTo>
                  <a:pt x="36494" y="18198"/>
                </a:lnTo>
                <a:lnTo>
                  <a:pt x="3732" y="0"/>
                </a:lnTo>
                <a:close/>
              </a:path>
            </a:pathLst>
          </a:custGeom>
          <a:solidFill>
            <a:srgbClr val="9C7D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81"/>
          <p:cNvSpPr/>
          <p:nvPr/>
        </p:nvSpPr>
        <p:spPr>
          <a:xfrm>
            <a:off x="1703887" y="2382214"/>
            <a:ext cx="36830" cy="26034"/>
          </a:xfrm>
          <a:custGeom>
            <a:avLst/>
            <a:gdLst/>
            <a:ahLst/>
            <a:cxnLst/>
            <a:rect l="l" t="t" r="r" b="b"/>
            <a:pathLst>
              <a:path w="36830" h="26035">
                <a:moveTo>
                  <a:pt x="3717" y="0"/>
                </a:moveTo>
                <a:lnTo>
                  <a:pt x="0" y="7433"/>
                </a:lnTo>
                <a:lnTo>
                  <a:pt x="32761" y="25631"/>
                </a:lnTo>
                <a:lnTo>
                  <a:pt x="36494" y="21922"/>
                </a:lnTo>
                <a:lnTo>
                  <a:pt x="3717" y="0"/>
                </a:lnTo>
                <a:close/>
              </a:path>
            </a:pathLst>
          </a:custGeom>
          <a:solidFill>
            <a:srgbClr val="9576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82"/>
          <p:cNvSpPr/>
          <p:nvPr/>
        </p:nvSpPr>
        <p:spPr>
          <a:xfrm>
            <a:off x="1707605" y="2378505"/>
            <a:ext cx="36830" cy="26034"/>
          </a:xfrm>
          <a:custGeom>
            <a:avLst/>
            <a:gdLst/>
            <a:ahLst/>
            <a:cxnLst/>
            <a:rect l="l" t="t" r="r" b="b"/>
            <a:pathLst>
              <a:path w="36830" h="26035">
                <a:moveTo>
                  <a:pt x="3732" y="0"/>
                </a:moveTo>
                <a:lnTo>
                  <a:pt x="0" y="3709"/>
                </a:lnTo>
                <a:lnTo>
                  <a:pt x="32776" y="25631"/>
                </a:lnTo>
                <a:lnTo>
                  <a:pt x="36494" y="18198"/>
                </a:lnTo>
                <a:lnTo>
                  <a:pt x="3732" y="0"/>
                </a:lnTo>
                <a:close/>
              </a:path>
            </a:pathLst>
          </a:custGeom>
          <a:solidFill>
            <a:srgbClr val="8F6F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83"/>
          <p:cNvSpPr/>
          <p:nvPr/>
        </p:nvSpPr>
        <p:spPr>
          <a:xfrm>
            <a:off x="1711338" y="2374780"/>
            <a:ext cx="36830" cy="22225"/>
          </a:xfrm>
          <a:custGeom>
            <a:avLst/>
            <a:gdLst/>
            <a:ahLst/>
            <a:cxnLst/>
            <a:rect l="l" t="t" r="r" b="b"/>
            <a:pathLst>
              <a:path w="36830" h="22225">
                <a:moveTo>
                  <a:pt x="3338" y="0"/>
                </a:moveTo>
                <a:lnTo>
                  <a:pt x="0" y="3724"/>
                </a:lnTo>
                <a:lnTo>
                  <a:pt x="32761" y="21922"/>
                </a:lnTo>
                <a:lnTo>
                  <a:pt x="36494" y="18576"/>
                </a:lnTo>
                <a:lnTo>
                  <a:pt x="3338" y="0"/>
                </a:lnTo>
                <a:close/>
              </a:path>
            </a:pathLst>
          </a:custGeom>
          <a:solidFill>
            <a:srgbClr val="876A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84"/>
          <p:cNvSpPr/>
          <p:nvPr/>
        </p:nvSpPr>
        <p:spPr>
          <a:xfrm>
            <a:off x="1714676" y="2371434"/>
            <a:ext cx="33655" cy="22225"/>
          </a:xfrm>
          <a:custGeom>
            <a:avLst/>
            <a:gdLst/>
            <a:ahLst/>
            <a:cxnLst/>
            <a:rect l="l" t="t" r="r" b="b"/>
            <a:pathLst>
              <a:path w="33655" h="22225">
                <a:moveTo>
                  <a:pt x="3732" y="0"/>
                </a:moveTo>
                <a:lnTo>
                  <a:pt x="0" y="3345"/>
                </a:lnTo>
                <a:lnTo>
                  <a:pt x="33156" y="21922"/>
                </a:lnTo>
                <a:lnTo>
                  <a:pt x="33156" y="18213"/>
                </a:lnTo>
                <a:lnTo>
                  <a:pt x="3732" y="0"/>
                </a:lnTo>
                <a:close/>
              </a:path>
            </a:pathLst>
          </a:custGeom>
          <a:solidFill>
            <a:srgbClr val="8563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85"/>
          <p:cNvSpPr/>
          <p:nvPr/>
        </p:nvSpPr>
        <p:spPr>
          <a:xfrm>
            <a:off x="1718409" y="2364001"/>
            <a:ext cx="33020" cy="26034"/>
          </a:xfrm>
          <a:custGeom>
            <a:avLst/>
            <a:gdLst/>
            <a:ahLst/>
            <a:cxnLst/>
            <a:rect l="l" t="t" r="r" b="b"/>
            <a:pathLst>
              <a:path w="33019" h="26035">
                <a:moveTo>
                  <a:pt x="0" y="0"/>
                </a:moveTo>
                <a:lnTo>
                  <a:pt x="0" y="7433"/>
                </a:lnTo>
                <a:lnTo>
                  <a:pt x="29423" y="25646"/>
                </a:lnTo>
                <a:lnTo>
                  <a:pt x="32776" y="21922"/>
                </a:lnTo>
                <a:lnTo>
                  <a:pt x="0" y="0"/>
                </a:lnTo>
                <a:close/>
              </a:path>
            </a:pathLst>
          </a:custGeom>
          <a:solidFill>
            <a:srgbClr val="805E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86"/>
          <p:cNvSpPr/>
          <p:nvPr/>
        </p:nvSpPr>
        <p:spPr>
          <a:xfrm>
            <a:off x="1718409" y="2360291"/>
            <a:ext cx="36830" cy="26034"/>
          </a:xfrm>
          <a:custGeom>
            <a:avLst/>
            <a:gdLst/>
            <a:ahLst/>
            <a:cxnLst/>
            <a:rect l="l" t="t" r="r" b="b"/>
            <a:pathLst>
              <a:path w="36830" h="26035">
                <a:moveTo>
                  <a:pt x="3717" y="0"/>
                </a:moveTo>
                <a:lnTo>
                  <a:pt x="0" y="3709"/>
                </a:lnTo>
                <a:lnTo>
                  <a:pt x="32776" y="25631"/>
                </a:lnTo>
                <a:lnTo>
                  <a:pt x="36494" y="18213"/>
                </a:lnTo>
                <a:lnTo>
                  <a:pt x="3717" y="0"/>
                </a:lnTo>
                <a:close/>
              </a:path>
            </a:pathLst>
          </a:custGeom>
          <a:solidFill>
            <a:srgbClr val="7A58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87"/>
          <p:cNvSpPr/>
          <p:nvPr/>
        </p:nvSpPr>
        <p:spPr>
          <a:xfrm>
            <a:off x="1722127" y="2356582"/>
            <a:ext cx="36830" cy="22225"/>
          </a:xfrm>
          <a:custGeom>
            <a:avLst/>
            <a:gdLst/>
            <a:ahLst/>
            <a:cxnLst/>
            <a:rect l="l" t="t" r="r" b="b"/>
            <a:pathLst>
              <a:path w="36830" h="22225">
                <a:moveTo>
                  <a:pt x="3732" y="0"/>
                </a:moveTo>
                <a:lnTo>
                  <a:pt x="0" y="3709"/>
                </a:lnTo>
                <a:lnTo>
                  <a:pt x="32776" y="21922"/>
                </a:lnTo>
                <a:lnTo>
                  <a:pt x="36494" y="21922"/>
                </a:lnTo>
                <a:lnTo>
                  <a:pt x="36494" y="18198"/>
                </a:lnTo>
                <a:lnTo>
                  <a:pt x="25705" y="11142"/>
                </a:lnTo>
                <a:lnTo>
                  <a:pt x="3732" y="0"/>
                </a:lnTo>
                <a:close/>
              </a:path>
            </a:pathLst>
          </a:custGeom>
          <a:solidFill>
            <a:srgbClr val="7552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88"/>
          <p:cNvSpPr/>
          <p:nvPr/>
        </p:nvSpPr>
        <p:spPr>
          <a:xfrm>
            <a:off x="1725860" y="2352858"/>
            <a:ext cx="22225" cy="15240"/>
          </a:xfrm>
          <a:custGeom>
            <a:avLst/>
            <a:gdLst/>
            <a:ahLst/>
            <a:cxnLst/>
            <a:rect l="l" t="t" r="r" b="b"/>
            <a:pathLst>
              <a:path w="22225" h="15239">
                <a:moveTo>
                  <a:pt x="0" y="0"/>
                </a:moveTo>
                <a:lnTo>
                  <a:pt x="0" y="3724"/>
                </a:lnTo>
                <a:lnTo>
                  <a:pt x="21972" y="14867"/>
                </a:lnTo>
                <a:lnTo>
                  <a:pt x="0" y="0"/>
                </a:lnTo>
                <a:close/>
              </a:path>
            </a:pathLst>
          </a:custGeom>
          <a:solidFill>
            <a:srgbClr val="704D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89"/>
          <p:cNvSpPr/>
          <p:nvPr/>
        </p:nvSpPr>
        <p:spPr>
          <a:xfrm>
            <a:off x="1653235" y="2356945"/>
            <a:ext cx="109855" cy="135255"/>
          </a:xfrm>
          <a:custGeom>
            <a:avLst/>
            <a:gdLst/>
            <a:ahLst/>
            <a:cxnLst/>
            <a:rect l="l" t="t" r="r" b="b"/>
            <a:pathLst>
              <a:path w="109855" h="135254">
                <a:moveTo>
                  <a:pt x="76721" y="0"/>
                </a:moveTo>
                <a:lnTo>
                  <a:pt x="109483" y="21922"/>
                </a:lnTo>
                <a:lnTo>
                  <a:pt x="32776" y="135244"/>
                </a:lnTo>
                <a:lnTo>
                  <a:pt x="0" y="117046"/>
                </a:lnTo>
                <a:lnTo>
                  <a:pt x="76721" y="0"/>
                </a:lnTo>
                <a:close/>
              </a:path>
            </a:pathLst>
          </a:custGeom>
          <a:ln w="3720">
            <a:solidFill>
              <a:srgbClr val="704D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90"/>
          <p:cNvSpPr/>
          <p:nvPr/>
        </p:nvSpPr>
        <p:spPr>
          <a:xfrm>
            <a:off x="1703887" y="2502606"/>
            <a:ext cx="36830" cy="22225"/>
          </a:xfrm>
          <a:custGeom>
            <a:avLst/>
            <a:gdLst/>
            <a:ahLst/>
            <a:cxnLst/>
            <a:rect l="l" t="t" r="r" b="b"/>
            <a:pathLst>
              <a:path w="36830" h="22225">
                <a:moveTo>
                  <a:pt x="3717" y="0"/>
                </a:moveTo>
                <a:lnTo>
                  <a:pt x="0" y="3709"/>
                </a:lnTo>
                <a:lnTo>
                  <a:pt x="10789" y="11142"/>
                </a:lnTo>
                <a:lnTo>
                  <a:pt x="32761" y="21922"/>
                </a:lnTo>
                <a:lnTo>
                  <a:pt x="36494" y="18198"/>
                </a:lnTo>
                <a:lnTo>
                  <a:pt x="3717" y="0"/>
                </a:lnTo>
                <a:close/>
              </a:path>
            </a:pathLst>
          </a:custGeom>
          <a:solidFill>
            <a:srgbClr val="DE29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91"/>
          <p:cNvSpPr/>
          <p:nvPr/>
        </p:nvSpPr>
        <p:spPr>
          <a:xfrm>
            <a:off x="1707605" y="2495536"/>
            <a:ext cx="36830" cy="25400"/>
          </a:xfrm>
          <a:custGeom>
            <a:avLst/>
            <a:gdLst/>
            <a:ahLst/>
            <a:cxnLst/>
            <a:rect l="l" t="t" r="r" b="b"/>
            <a:pathLst>
              <a:path w="36830" h="25400">
                <a:moveTo>
                  <a:pt x="3732" y="0"/>
                </a:moveTo>
                <a:lnTo>
                  <a:pt x="0" y="7070"/>
                </a:lnTo>
                <a:lnTo>
                  <a:pt x="32776" y="25268"/>
                </a:lnTo>
                <a:lnTo>
                  <a:pt x="36494" y="21922"/>
                </a:lnTo>
                <a:lnTo>
                  <a:pt x="3732" y="0"/>
                </a:lnTo>
                <a:close/>
              </a:path>
            </a:pathLst>
          </a:custGeom>
          <a:solidFill>
            <a:srgbClr val="DF36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92"/>
          <p:cNvSpPr/>
          <p:nvPr/>
        </p:nvSpPr>
        <p:spPr>
          <a:xfrm>
            <a:off x="1711338" y="2491827"/>
            <a:ext cx="33020" cy="26034"/>
          </a:xfrm>
          <a:custGeom>
            <a:avLst/>
            <a:gdLst/>
            <a:ahLst/>
            <a:cxnLst/>
            <a:rect l="l" t="t" r="r" b="b"/>
            <a:pathLst>
              <a:path w="33019" h="26035">
                <a:moveTo>
                  <a:pt x="3338" y="0"/>
                </a:moveTo>
                <a:lnTo>
                  <a:pt x="0" y="3709"/>
                </a:lnTo>
                <a:lnTo>
                  <a:pt x="32761" y="25631"/>
                </a:lnTo>
                <a:lnTo>
                  <a:pt x="32761" y="18213"/>
                </a:lnTo>
                <a:lnTo>
                  <a:pt x="3338" y="0"/>
                </a:lnTo>
                <a:close/>
              </a:path>
            </a:pathLst>
          </a:custGeom>
          <a:solidFill>
            <a:srgbClr val="E040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93"/>
          <p:cNvSpPr/>
          <p:nvPr/>
        </p:nvSpPr>
        <p:spPr>
          <a:xfrm>
            <a:off x="1714676" y="2488118"/>
            <a:ext cx="33655" cy="22225"/>
          </a:xfrm>
          <a:custGeom>
            <a:avLst/>
            <a:gdLst/>
            <a:ahLst/>
            <a:cxnLst/>
            <a:rect l="l" t="t" r="r" b="b"/>
            <a:pathLst>
              <a:path w="33655" h="22225">
                <a:moveTo>
                  <a:pt x="0" y="0"/>
                </a:moveTo>
                <a:lnTo>
                  <a:pt x="0" y="3709"/>
                </a:lnTo>
                <a:lnTo>
                  <a:pt x="29423" y="21922"/>
                </a:lnTo>
                <a:lnTo>
                  <a:pt x="33156" y="18198"/>
                </a:lnTo>
                <a:lnTo>
                  <a:pt x="0" y="0"/>
                </a:lnTo>
                <a:close/>
              </a:path>
            </a:pathLst>
          </a:custGeom>
          <a:solidFill>
            <a:srgbClr val="E248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94"/>
          <p:cNvSpPr/>
          <p:nvPr/>
        </p:nvSpPr>
        <p:spPr>
          <a:xfrm>
            <a:off x="1714676" y="2484393"/>
            <a:ext cx="36830" cy="22225"/>
          </a:xfrm>
          <a:custGeom>
            <a:avLst/>
            <a:gdLst/>
            <a:ahLst/>
            <a:cxnLst/>
            <a:rect l="l" t="t" r="r" b="b"/>
            <a:pathLst>
              <a:path w="36830" h="22225">
                <a:moveTo>
                  <a:pt x="3732" y="0"/>
                </a:moveTo>
                <a:lnTo>
                  <a:pt x="0" y="3724"/>
                </a:lnTo>
                <a:lnTo>
                  <a:pt x="33156" y="21922"/>
                </a:lnTo>
                <a:lnTo>
                  <a:pt x="36509" y="18213"/>
                </a:lnTo>
                <a:lnTo>
                  <a:pt x="3732" y="0"/>
                </a:lnTo>
                <a:close/>
              </a:path>
            </a:pathLst>
          </a:custGeom>
          <a:solidFill>
            <a:srgbClr val="E352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95"/>
          <p:cNvSpPr/>
          <p:nvPr/>
        </p:nvSpPr>
        <p:spPr>
          <a:xfrm>
            <a:off x="1718409" y="2477338"/>
            <a:ext cx="36830" cy="25400"/>
          </a:xfrm>
          <a:custGeom>
            <a:avLst/>
            <a:gdLst/>
            <a:ahLst/>
            <a:cxnLst/>
            <a:rect l="l" t="t" r="r" b="b"/>
            <a:pathLst>
              <a:path w="36830" h="25400">
                <a:moveTo>
                  <a:pt x="3717" y="0"/>
                </a:moveTo>
                <a:lnTo>
                  <a:pt x="0" y="7055"/>
                </a:lnTo>
                <a:lnTo>
                  <a:pt x="32776" y="25268"/>
                </a:lnTo>
                <a:lnTo>
                  <a:pt x="36494" y="21544"/>
                </a:lnTo>
                <a:lnTo>
                  <a:pt x="3717" y="0"/>
                </a:lnTo>
                <a:close/>
              </a:path>
            </a:pathLst>
          </a:custGeom>
          <a:solidFill>
            <a:srgbClr val="E458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96"/>
          <p:cNvSpPr/>
          <p:nvPr/>
        </p:nvSpPr>
        <p:spPr>
          <a:xfrm>
            <a:off x="1722127" y="2473613"/>
            <a:ext cx="36830" cy="25400"/>
          </a:xfrm>
          <a:custGeom>
            <a:avLst/>
            <a:gdLst/>
            <a:ahLst/>
            <a:cxnLst/>
            <a:rect l="l" t="t" r="r" b="b"/>
            <a:pathLst>
              <a:path w="36830" h="25400">
                <a:moveTo>
                  <a:pt x="3732" y="0"/>
                </a:moveTo>
                <a:lnTo>
                  <a:pt x="0" y="3724"/>
                </a:lnTo>
                <a:lnTo>
                  <a:pt x="32776" y="25268"/>
                </a:lnTo>
                <a:lnTo>
                  <a:pt x="36494" y="21922"/>
                </a:lnTo>
                <a:lnTo>
                  <a:pt x="3732" y="0"/>
                </a:lnTo>
                <a:close/>
              </a:path>
            </a:pathLst>
          </a:custGeom>
          <a:solidFill>
            <a:srgbClr val="E75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97"/>
          <p:cNvSpPr/>
          <p:nvPr/>
        </p:nvSpPr>
        <p:spPr>
          <a:xfrm>
            <a:off x="1725860" y="2469904"/>
            <a:ext cx="33020" cy="26034"/>
          </a:xfrm>
          <a:custGeom>
            <a:avLst/>
            <a:gdLst/>
            <a:ahLst/>
            <a:cxnLst/>
            <a:rect l="l" t="t" r="r" b="b"/>
            <a:pathLst>
              <a:path w="33019" h="26035">
                <a:moveTo>
                  <a:pt x="0" y="0"/>
                </a:moveTo>
                <a:lnTo>
                  <a:pt x="0" y="3709"/>
                </a:lnTo>
                <a:lnTo>
                  <a:pt x="32761" y="25631"/>
                </a:lnTo>
                <a:lnTo>
                  <a:pt x="32761" y="18213"/>
                </a:lnTo>
                <a:lnTo>
                  <a:pt x="0" y="0"/>
                </a:lnTo>
                <a:close/>
              </a:path>
            </a:pathLst>
          </a:custGeom>
          <a:solidFill>
            <a:srgbClr val="E867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98"/>
          <p:cNvSpPr/>
          <p:nvPr/>
        </p:nvSpPr>
        <p:spPr>
          <a:xfrm>
            <a:off x="1725860" y="2466195"/>
            <a:ext cx="36830" cy="22225"/>
          </a:xfrm>
          <a:custGeom>
            <a:avLst/>
            <a:gdLst/>
            <a:ahLst/>
            <a:cxnLst/>
            <a:rect l="l" t="t" r="r" b="b"/>
            <a:pathLst>
              <a:path w="36830" h="22225">
                <a:moveTo>
                  <a:pt x="3717" y="0"/>
                </a:moveTo>
                <a:lnTo>
                  <a:pt x="0" y="3709"/>
                </a:lnTo>
                <a:lnTo>
                  <a:pt x="36494" y="21922"/>
                </a:lnTo>
                <a:lnTo>
                  <a:pt x="36494" y="18198"/>
                </a:lnTo>
                <a:lnTo>
                  <a:pt x="3717" y="0"/>
                </a:lnTo>
                <a:close/>
              </a:path>
            </a:pathLst>
          </a:custGeom>
          <a:solidFill>
            <a:srgbClr val="E96D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99"/>
          <p:cNvSpPr/>
          <p:nvPr/>
        </p:nvSpPr>
        <p:spPr>
          <a:xfrm>
            <a:off x="1729578" y="2462471"/>
            <a:ext cx="36195" cy="22225"/>
          </a:xfrm>
          <a:custGeom>
            <a:avLst/>
            <a:gdLst/>
            <a:ahLst/>
            <a:cxnLst/>
            <a:rect l="l" t="t" r="r" b="b"/>
            <a:pathLst>
              <a:path w="36194" h="22225">
                <a:moveTo>
                  <a:pt x="3353" y="0"/>
                </a:moveTo>
                <a:lnTo>
                  <a:pt x="0" y="3724"/>
                </a:lnTo>
                <a:lnTo>
                  <a:pt x="32776" y="21922"/>
                </a:lnTo>
                <a:lnTo>
                  <a:pt x="36130" y="18213"/>
                </a:lnTo>
                <a:lnTo>
                  <a:pt x="3353" y="0"/>
                </a:lnTo>
                <a:close/>
              </a:path>
            </a:pathLst>
          </a:custGeom>
          <a:solidFill>
            <a:srgbClr val="EA7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100"/>
          <p:cNvSpPr/>
          <p:nvPr/>
        </p:nvSpPr>
        <p:spPr>
          <a:xfrm>
            <a:off x="1732931" y="2455415"/>
            <a:ext cx="36830" cy="25400"/>
          </a:xfrm>
          <a:custGeom>
            <a:avLst/>
            <a:gdLst/>
            <a:ahLst/>
            <a:cxnLst/>
            <a:rect l="l" t="t" r="r" b="b"/>
            <a:pathLst>
              <a:path w="36830" h="25400">
                <a:moveTo>
                  <a:pt x="3717" y="0"/>
                </a:moveTo>
                <a:lnTo>
                  <a:pt x="0" y="7055"/>
                </a:lnTo>
                <a:lnTo>
                  <a:pt x="32776" y="25268"/>
                </a:lnTo>
                <a:lnTo>
                  <a:pt x="36494" y="21922"/>
                </a:lnTo>
                <a:lnTo>
                  <a:pt x="3717" y="0"/>
                </a:lnTo>
                <a:close/>
              </a:path>
            </a:pathLst>
          </a:custGeom>
          <a:solidFill>
            <a:srgbClr val="EB7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101"/>
          <p:cNvSpPr/>
          <p:nvPr/>
        </p:nvSpPr>
        <p:spPr>
          <a:xfrm>
            <a:off x="1736649" y="2451691"/>
            <a:ext cx="36830" cy="26034"/>
          </a:xfrm>
          <a:custGeom>
            <a:avLst/>
            <a:gdLst/>
            <a:ahLst/>
            <a:cxnLst/>
            <a:rect l="l" t="t" r="r" b="b"/>
            <a:pathLst>
              <a:path w="36830" h="26035">
                <a:moveTo>
                  <a:pt x="3732" y="0"/>
                </a:moveTo>
                <a:lnTo>
                  <a:pt x="0" y="3724"/>
                </a:lnTo>
                <a:lnTo>
                  <a:pt x="32776" y="25646"/>
                </a:lnTo>
                <a:lnTo>
                  <a:pt x="36509" y="21922"/>
                </a:lnTo>
                <a:lnTo>
                  <a:pt x="3732" y="0"/>
                </a:lnTo>
                <a:close/>
              </a:path>
            </a:pathLst>
          </a:custGeom>
          <a:solidFill>
            <a:srgbClr val="EB82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102"/>
          <p:cNvSpPr/>
          <p:nvPr/>
        </p:nvSpPr>
        <p:spPr>
          <a:xfrm>
            <a:off x="1740382" y="2447982"/>
            <a:ext cx="33020" cy="26034"/>
          </a:xfrm>
          <a:custGeom>
            <a:avLst/>
            <a:gdLst/>
            <a:ahLst/>
            <a:cxnLst/>
            <a:rect l="l" t="t" r="r" b="b"/>
            <a:pathLst>
              <a:path w="33019" h="26035">
                <a:moveTo>
                  <a:pt x="3717" y="0"/>
                </a:moveTo>
                <a:lnTo>
                  <a:pt x="0" y="3709"/>
                </a:lnTo>
                <a:lnTo>
                  <a:pt x="32776" y="25631"/>
                </a:lnTo>
                <a:lnTo>
                  <a:pt x="32776" y="18213"/>
                </a:lnTo>
                <a:lnTo>
                  <a:pt x="3717" y="0"/>
                </a:lnTo>
                <a:close/>
              </a:path>
            </a:pathLst>
          </a:custGeom>
          <a:solidFill>
            <a:srgbClr val="EC87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103"/>
          <p:cNvSpPr/>
          <p:nvPr/>
        </p:nvSpPr>
        <p:spPr>
          <a:xfrm>
            <a:off x="1736649" y="2447982"/>
            <a:ext cx="36830" cy="26034"/>
          </a:xfrm>
          <a:custGeom>
            <a:avLst/>
            <a:gdLst/>
            <a:ahLst/>
            <a:cxnLst/>
            <a:rect l="l" t="t" r="r" b="b"/>
            <a:pathLst>
              <a:path w="36830" h="26035">
                <a:moveTo>
                  <a:pt x="3732" y="0"/>
                </a:moveTo>
                <a:lnTo>
                  <a:pt x="0" y="7433"/>
                </a:lnTo>
                <a:lnTo>
                  <a:pt x="32776" y="25631"/>
                </a:lnTo>
                <a:lnTo>
                  <a:pt x="36509" y="21922"/>
                </a:lnTo>
                <a:lnTo>
                  <a:pt x="3732" y="0"/>
                </a:lnTo>
                <a:close/>
              </a:path>
            </a:pathLst>
          </a:custGeom>
          <a:solidFill>
            <a:srgbClr val="EC87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104"/>
          <p:cNvSpPr/>
          <p:nvPr/>
        </p:nvSpPr>
        <p:spPr>
          <a:xfrm>
            <a:off x="1740382" y="2444272"/>
            <a:ext cx="36830" cy="26034"/>
          </a:xfrm>
          <a:custGeom>
            <a:avLst/>
            <a:gdLst/>
            <a:ahLst/>
            <a:cxnLst/>
            <a:rect l="l" t="t" r="r" b="b"/>
            <a:pathLst>
              <a:path w="36830" h="26035">
                <a:moveTo>
                  <a:pt x="3717" y="0"/>
                </a:moveTo>
                <a:lnTo>
                  <a:pt x="0" y="7418"/>
                </a:lnTo>
                <a:lnTo>
                  <a:pt x="32776" y="25631"/>
                </a:lnTo>
                <a:lnTo>
                  <a:pt x="36494" y="21922"/>
                </a:lnTo>
                <a:lnTo>
                  <a:pt x="3717" y="0"/>
                </a:lnTo>
                <a:close/>
              </a:path>
            </a:pathLst>
          </a:custGeom>
          <a:solidFill>
            <a:srgbClr val="EB82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105"/>
          <p:cNvSpPr/>
          <p:nvPr/>
        </p:nvSpPr>
        <p:spPr>
          <a:xfrm>
            <a:off x="1744099" y="2440548"/>
            <a:ext cx="36830" cy="26034"/>
          </a:xfrm>
          <a:custGeom>
            <a:avLst/>
            <a:gdLst/>
            <a:ahLst/>
            <a:cxnLst/>
            <a:rect l="l" t="t" r="r" b="b"/>
            <a:pathLst>
              <a:path w="36830" h="26035">
                <a:moveTo>
                  <a:pt x="3732" y="0"/>
                </a:moveTo>
                <a:lnTo>
                  <a:pt x="0" y="3724"/>
                </a:lnTo>
                <a:lnTo>
                  <a:pt x="32776" y="25646"/>
                </a:lnTo>
                <a:lnTo>
                  <a:pt x="36494" y="18213"/>
                </a:lnTo>
                <a:lnTo>
                  <a:pt x="3732" y="0"/>
                </a:lnTo>
                <a:close/>
              </a:path>
            </a:pathLst>
          </a:custGeom>
          <a:solidFill>
            <a:srgbClr val="EB7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106"/>
          <p:cNvSpPr/>
          <p:nvPr/>
        </p:nvSpPr>
        <p:spPr>
          <a:xfrm>
            <a:off x="1747832" y="2436839"/>
            <a:ext cx="36195" cy="26034"/>
          </a:xfrm>
          <a:custGeom>
            <a:avLst/>
            <a:gdLst/>
            <a:ahLst/>
            <a:cxnLst/>
            <a:rect l="l" t="t" r="r" b="b"/>
            <a:pathLst>
              <a:path w="36194" h="26035">
                <a:moveTo>
                  <a:pt x="3353" y="0"/>
                </a:moveTo>
                <a:lnTo>
                  <a:pt x="0" y="3709"/>
                </a:lnTo>
                <a:lnTo>
                  <a:pt x="32761" y="25631"/>
                </a:lnTo>
                <a:lnTo>
                  <a:pt x="36115" y="18576"/>
                </a:lnTo>
                <a:lnTo>
                  <a:pt x="3353" y="0"/>
                </a:lnTo>
                <a:close/>
              </a:path>
            </a:pathLst>
          </a:custGeom>
          <a:solidFill>
            <a:srgbClr val="EA7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107"/>
          <p:cNvSpPr/>
          <p:nvPr/>
        </p:nvSpPr>
        <p:spPr>
          <a:xfrm>
            <a:off x="1751186" y="2433493"/>
            <a:ext cx="33020" cy="22225"/>
          </a:xfrm>
          <a:custGeom>
            <a:avLst/>
            <a:gdLst/>
            <a:ahLst/>
            <a:cxnLst/>
            <a:rect l="l" t="t" r="r" b="b"/>
            <a:pathLst>
              <a:path w="33019" h="22225">
                <a:moveTo>
                  <a:pt x="3717" y="0"/>
                </a:moveTo>
                <a:lnTo>
                  <a:pt x="0" y="3345"/>
                </a:lnTo>
                <a:lnTo>
                  <a:pt x="32761" y="21922"/>
                </a:lnTo>
                <a:lnTo>
                  <a:pt x="32761" y="18198"/>
                </a:lnTo>
                <a:lnTo>
                  <a:pt x="3717" y="0"/>
                </a:lnTo>
                <a:close/>
              </a:path>
            </a:pathLst>
          </a:custGeom>
          <a:solidFill>
            <a:srgbClr val="E96F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108"/>
          <p:cNvSpPr/>
          <p:nvPr/>
        </p:nvSpPr>
        <p:spPr>
          <a:xfrm>
            <a:off x="1754904" y="2429768"/>
            <a:ext cx="33020" cy="22225"/>
          </a:xfrm>
          <a:custGeom>
            <a:avLst/>
            <a:gdLst/>
            <a:ahLst/>
            <a:cxnLst/>
            <a:rect l="l" t="t" r="r" b="b"/>
            <a:pathLst>
              <a:path w="33019" h="22225">
                <a:moveTo>
                  <a:pt x="0" y="0"/>
                </a:moveTo>
                <a:lnTo>
                  <a:pt x="0" y="3724"/>
                </a:lnTo>
                <a:lnTo>
                  <a:pt x="29043" y="21922"/>
                </a:lnTo>
                <a:lnTo>
                  <a:pt x="32776" y="18213"/>
                </a:lnTo>
                <a:lnTo>
                  <a:pt x="0" y="0"/>
                </a:lnTo>
                <a:close/>
              </a:path>
            </a:pathLst>
          </a:custGeom>
          <a:solidFill>
            <a:srgbClr val="E86A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109"/>
          <p:cNvSpPr/>
          <p:nvPr/>
        </p:nvSpPr>
        <p:spPr>
          <a:xfrm>
            <a:off x="1754904" y="2422350"/>
            <a:ext cx="36830" cy="26034"/>
          </a:xfrm>
          <a:custGeom>
            <a:avLst/>
            <a:gdLst/>
            <a:ahLst/>
            <a:cxnLst/>
            <a:rect l="l" t="t" r="r" b="b"/>
            <a:pathLst>
              <a:path w="36830" h="26035">
                <a:moveTo>
                  <a:pt x="3717" y="0"/>
                </a:moveTo>
                <a:lnTo>
                  <a:pt x="0" y="7418"/>
                </a:lnTo>
                <a:lnTo>
                  <a:pt x="32776" y="25631"/>
                </a:lnTo>
                <a:lnTo>
                  <a:pt x="36494" y="21922"/>
                </a:lnTo>
                <a:lnTo>
                  <a:pt x="3717" y="0"/>
                </a:lnTo>
                <a:close/>
              </a:path>
            </a:pathLst>
          </a:custGeom>
          <a:solidFill>
            <a:srgbClr val="E762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110"/>
          <p:cNvSpPr/>
          <p:nvPr/>
        </p:nvSpPr>
        <p:spPr>
          <a:xfrm>
            <a:off x="1758621" y="2418625"/>
            <a:ext cx="36830" cy="26034"/>
          </a:xfrm>
          <a:custGeom>
            <a:avLst/>
            <a:gdLst/>
            <a:ahLst/>
            <a:cxnLst/>
            <a:rect l="l" t="t" r="r" b="b"/>
            <a:pathLst>
              <a:path w="36830" h="26035">
                <a:moveTo>
                  <a:pt x="3732" y="0"/>
                </a:moveTo>
                <a:lnTo>
                  <a:pt x="0" y="3724"/>
                </a:lnTo>
                <a:lnTo>
                  <a:pt x="32776" y="25646"/>
                </a:lnTo>
                <a:lnTo>
                  <a:pt x="36509" y="18213"/>
                </a:lnTo>
                <a:lnTo>
                  <a:pt x="3732" y="0"/>
                </a:lnTo>
                <a:close/>
              </a:path>
            </a:pathLst>
          </a:custGeom>
          <a:solidFill>
            <a:srgbClr val="E65D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111"/>
          <p:cNvSpPr/>
          <p:nvPr/>
        </p:nvSpPr>
        <p:spPr>
          <a:xfrm>
            <a:off x="1762354" y="2415279"/>
            <a:ext cx="36830" cy="21590"/>
          </a:xfrm>
          <a:custGeom>
            <a:avLst/>
            <a:gdLst/>
            <a:ahLst/>
            <a:cxnLst/>
            <a:rect l="l" t="t" r="r" b="b"/>
            <a:pathLst>
              <a:path w="36830" h="21589">
                <a:moveTo>
                  <a:pt x="3353" y="0"/>
                </a:moveTo>
                <a:lnTo>
                  <a:pt x="0" y="3345"/>
                </a:lnTo>
                <a:lnTo>
                  <a:pt x="32776" y="21559"/>
                </a:lnTo>
                <a:lnTo>
                  <a:pt x="36494" y="18213"/>
                </a:lnTo>
                <a:lnTo>
                  <a:pt x="3353" y="0"/>
                </a:lnTo>
                <a:close/>
              </a:path>
            </a:pathLst>
          </a:custGeom>
          <a:solidFill>
            <a:srgbClr val="E455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112"/>
          <p:cNvSpPr/>
          <p:nvPr/>
        </p:nvSpPr>
        <p:spPr>
          <a:xfrm>
            <a:off x="1765708" y="2411570"/>
            <a:ext cx="33655" cy="22225"/>
          </a:xfrm>
          <a:custGeom>
            <a:avLst/>
            <a:gdLst/>
            <a:ahLst/>
            <a:cxnLst/>
            <a:rect l="l" t="t" r="r" b="b"/>
            <a:pathLst>
              <a:path w="33655" h="22225">
                <a:moveTo>
                  <a:pt x="3717" y="0"/>
                </a:moveTo>
                <a:lnTo>
                  <a:pt x="0" y="3709"/>
                </a:lnTo>
                <a:lnTo>
                  <a:pt x="33140" y="21922"/>
                </a:lnTo>
                <a:lnTo>
                  <a:pt x="33140" y="18198"/>
                </a:lnTo>
                <a:lnTo>
                  <a:pt x="3717" y="0"/>
                </a:lnTo>
                <a:close/>
              </a:path>
            </a:pathLst>
          </a:custGeom>
          <a:solidFill>
            <a:srgbClr val="E34F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113"/>
          <p:cNvSpPr/>
          <p:nvPr/>
        </p:nvSpPr>
        <p:spPr>
          <a:xfrm>
            <a:off x="1769426" y="2404137"/>
            <a:ext cx="33020" cy="26034"/>
          </a:xfrm>
          <a:custGeom>
            <a:avLst/>
            <a:gdLst/>
            <a:ahLst/>
            <a:cxnLst/>
            <a:rect l="l" t="t" r="r" b="b"/>
            <a:pathLst>
              <a:path w="33019" h="26035">
                <a:moveTo>
                  <a:pt x="0" y="0"/>
                </a:moveTo>
                <a:lnTo>
                  <a:pt x="0" y="7433"/>
                </a:lnTo>
                <a:lnTo>
                  <a:pt x="29423" y="25631"/>
                </a:lnTo>
                <a:lnTo>
                  <a:pt x="32776" y="21922"/>
                </a:lnTo>
                <a:lnTo>
                  <a:pt x="0" y="0"/>
                </a:lnTo>
                <a:close/>
              </a:path>
            </a:pathLst>
          </a:custGeom>
          <a:solidFill>
            <a:srgbClr val="E246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114"/>
          <p:cNvSpPr/>
          <p:nvPr/>
        </p:nvSpPr>
        <p:spPr>
          <a:xfrm>
            <a:off x="1769426" y="2400427"/>
            <a:ext cx="36830" cy="26034"/>
          </a:xfrm>
          <a:custGeom>
            <a:avLst/>
            <a:gdLst/>
            <a:ahLst/>
            <a:cxnLst/>
            <a:rect l="l" t="t" r="r" b="b"/>
            <a:pathLst>
              <a:path w="36830" h="26035">
                <a:moveTo>
                  <a:pt x="3732" y="0"/>
                </a:moveTo>
                <a:lnTo>
                  <a:pt x="0" y="3709"/>
                </a:lnTo>
                <a:lnTo>
                  <a:pt x="32776" y="25631"/>
                </a:lnTo>
                <a:lnTo>
                  <a:pt x="36494" y="18198"/>
                </a:lnTo>
                <a:lnTo>
                  <a:pt x="3732" y="0"/>
                </a:lnTo>
                <a:close/>
              </a:path>
            </a:pathLst>
          </a:custGeom>
          <a:solidFill>
            <a:srgbClr val="E03D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115"/>
          <p:cNvSpPr/>
          <p:nvPr/>
        </p:nvSpPr>
        <p:spPr>
          <a:xfrm>
            <a:off x="1773159" y="2396703"/>
            <a:ext cx="36830" cy="22225"/>
          </a:xfrm>
          <a:custGeom>
            <a:avLst/>
            <a:gdLst/>
            <a:ahLst/>
            <a:cxnLst/>
            <a:rect l="l" t="t" r="r" b="b"/>
            <a:pathLst>
              <a:path w="36830" h="22225">
                <a:moveTo>
                  <a:pt x="3717" y="0"/>
                </a:moveTo>
                <a:lnTo>
                  <a:pt x="0" y="3724"/>
                </a:lnTo>
                <a:lnTo>
                  <a:pt x="32761" y="21922"/>
                </a:lnTo>
                <a:lnTo>
                  <a:pt x="36494" y="18576"/>
                </a:lnTo>
                <a:lnTo>
                  <a:pt x="3717" y="0"/>
                </a:lnTo>
                <a:close/>
              </a:path>
            </a:pathLst>
          </a:custGeom>
          <a:solidFill>
            <a:srgbClr val="DF33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116"/>
          <p:cNvSpPr/>
          <p:nvPr/>
        </p:nvSpPr>
        <p:spPr>
          <a:xfrm>
            <a:off x="1776876" y="2393357"/>
            <a:ext cx="36830" cy="22225"/>
          </a:xfrm>
          <a:custGeom>
            <a:avLst/>
            <a:gdLst/>
            <a:ahLst/>
            <a:cxnLst/>
            <a:rect l="l" t="t" r="r" b="b"/>
            <a:pathLst>
              <a:path w="36830" h="22225">
                <a:moveTo>
                  <a:pt x="3717" y="0"/>
                </a:moveTo>
                <a:lnTo>
                  <a:pt x="0" y="3345"/>
                </a:lnTo>
                <a:lnTo>
                  <a:pt x="32776" y="21922"/>
                </a:lnTo>
                <a:lnTo>
                  <a:pt x="36494" y="18213"/>
                </a:lnTo>
                <a:lnTo>
                  <a:pt x="18254" y="7070"/>
                </a:lnTo>
                <a:lnTo>
                  <a:pt x="3717" y="0"/>
                </a:lnTo>
                <a:close/>
              </a:path>
            </a:pathLst>
          </a:custGeom>
          <a:solidFill>
            <a:srgbClr val="DE27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117"/>
          <p:cNvSpPr/>
          <p:nvPr/>
        </p:nvSpPr>
        <p:spPr>
          <a:xfrm>
            <a:off x="1707984" y="2397445"/>
            <a:ext cx="109855" cy="131445"/>
          </a:xfrm>
          <a:custGeom>
            <a:avLst/>
            <a:gdLst/>
            <a:ahLst/>
            <a:cxnLst/>
            <a:rect l="l" t="t" r="r" b="b"/>
            <a:pathLst>
              <a:path w="109855" h="131445">
                <a:moveTo>
                  <a:pt x="0" y="109249"/>
                </a:moveTo>
                <a:lnTo>
                  <a:pt x="76706" y="0"/>
                </a:lnTo>
                <a:lnTo>
                  <a:pt x="109483" y="18213"/>
                </a:lnTo>
                <a:lnTo>
                  <a:pt x="32761" y="131172"/>
                </a:lnTo>
                <a:lnTo>
                  <a:pt x="0" y="109249"/>
                </a:lnTo>
                <a:close/>
              </a:path>
            </a:pathLst>
          </a:custGeom>
          <a:ln w="3720">
            <a:solidFill>
              <a:srgbClr val="DD127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118"/>
          <p:cNvSpPr/>
          <p:nvPr/>
        </p:nvSpPr>
        <p:spPr>
          <a:xfrm>
            <a:off x="1758621" y="2535672"/>
            <a:ext cx="36830" cy="26034"/>
          </a:xfrm>
          <a:custGeom>
            <a:avLst/>
            <a:gdLst/>
            <a:ahLst/>
            <a:cxnLst/>
            <a:rect l="l" t="t" r="r" b="b"/>
            <a:pathLst>
              <a:path w="36830" h="26035">
                <a:moveTo>
                  <a:pt x="3732" y="0"/>
                </a:moveTo>
                <a:lnTo>
                  <a:pt x="0" y="3709"/>
                </a:lnTo>
                <a:lnTo>
                  <a:pt x="32776" y="25631"/>
                </a:lnTo>
                <a:lnTo>
                  <a:pt x="36509" y="21922"/>
                </a:lnTo>
                <a:lnTo>
                  <a:pt x="3732" y="0"/>
                </a:lnTo>
                <a:close/>
              </a:path>
            </a:pathLst>
          </a:custGeom>
          <a:solidFill>
            <a:srgbClr val="7A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119"/>
          <p:cNvSpPr/>
          <p:nvPr/>
        </p:nvSpPr>
        <p:spPr>
          <a:xfrm>
            <a:off x="1762354" y="2531963"/>
            <a:ext cx="33020" cy="26034"/>
          </a:xfrm>
          <a:custGeom>
            <a:avLst/>
            <a:gdLst/>
            <a:ahLst/>
            <a:cxnLst/>
            <a:rect l="l" t="t" r="r" b="b"/>
            <a:pathLst>
              <a:path w="33019" h="26035">
                <a:moveTo>
                  <a:pt x="0" y="0"/>
                </a:moveTo>
                <a:lnTo>
                  <a:pt x="0" y="3709"/>
                </a:lnTo>
                <a:lnTo>
                  <a:pt x="32776" y="25631"/>
                </a:lnTo>
                <a:lnTo>
                  <a:pt x="32776" y="18198"/>
                </a:lnTo>
                <a:lnTo>
                  <a:pt x="0" y="0"/>
                </a:lnTo>
                <a:close/>
              </a:path>
            </a:pathLst>
          </a:custGeom>
          <a:solidFill>
            <a:srgbClr val="8482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120"/>
          <p:cNvSpPr/>
          <p:nvPr/>
        </p:nvSpPr>
        <p:spPr>
          <a:xfrm>
            <a:off x="1762354" y="2528238"/>
            <a:ext cx="36830" cy="22225"/>
          </a:xfrm>
          <a:custGeom>
            <a:avLst/>
            <a:gdLst/>
            <a:ahLst/>
            <a:cxnLst/>
            <a:rect l="l" t="t" r="r" b="b"/>
            <a:pathLst>
              <a:path w="36830" h="22225">
                <a:moveTo>
                  <a:pt x="3353" y="0"/>
                </a:moveTo>
                <a:lnTo>
                  <a:pt x="0" y="3724"/>
                </a:lnTo>
                <a:lnTo>
                  <a:pt x="36494" y="21922"/>
                </a:lnTo>
                <a:lnTo>
                  <a:pt x="36494" y="18213"/>
                </a:lnTo>
                <a:lnTo>
                  <a:pt x="3353" y="0"/>
                </a:lnTo>
                <a:close/>
              </a:path>
            </a:pathLst>
          </a:custGeom>
          <a:solidFill>
            <a:srgbClr val="8B8A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121"/>
          <p:cNvSpPr/>
          <p:nvPr/>
        </p:nvSpPr>
        <p:spPr>
          <a:xfrm>
            <a:off x="1765708" y="2520804"/>
            <a:ext cx="36830" cy="26034"/>
          </a:xfrm>
          <a:custGeom>
            <a:avLst/>
            <a:gdLst/>
            <a:ahLst/>
            <a:cxnLst/>
            <a:rect l="l" t="t" r="r" b="b"/>
            <a:pathLst>
              <a:path w="36830" h="26035">
                <a:moveTo>
                  <a:pt x="3717" y="0"/>
                </a:moveTo>
                <a:lnTo>
                  <a:pt x="0" y="7433"/>
                </a:lnTo>
                <a:lnTo>
                  <a:pt x="33140" y="25646"/>
                </a:lnTo>
                <a:lnTo>
                  <a:pt x="36494" y="21922"/>
                </a:lnTo>
                <a:lnTo>
                  <a:pt x="3717" y="0"/>
                </a:lnTo>
                <a:close/>
              </a:path>
            </a:pathLst>
          </a:custGeom>
          <a:solidFill>
            <a:srgbClr val="959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22"/>
          <p:cNvSpPr/>
          <p:nvPr/>
        </p:nvSpPr>
        <p:spPr>
          <a:xfrm>
            <a:off x="1769426" y="2517458"/>
            <a:ext cx="36830" cy="25400"/>
          </a:xfrm>
          <a:custGeom>
            <a:avLst/>
            <a:gdLst/>
            <a:ahLst/>
            <a:cxnLst/>
            <a:rect l="l" t="t" r="r" b="b"/>
            <a:pathLst>
              <a:path w="36830" h="25400">
                <a:moveTo>
                  <a:pt x="3732" y="0"/>
                </a:moveTo>
                <a:lnTo>
                  <a:pt x="0" y="3345"/>
                </a:lnTo>
                <a:lnTo>
                  <a:pt x="32776" y="25268"/>
                </a:lnTo>
                <a:lnTo>
                  <a:pt x="36494" y="21922"/>
                </a:lnTo>
                <a:lnTo>
                  <a:pt x="3732" y="0"/>
                </a:lnTo>
                <a:close/>
              </a:path>
            </a:pathLst>
          </a:custGeom>
          <a:solidFill>
            <a:srgbClr val="A09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23"/>
          <p:cNvSpPr/>
          <p:nvPr/>
        </p:nvSpPr>
        <p:spPr>
          <a:xfrm>
            <a:off x="1773159" y="2513749"/>
            <a:ext cx="36830" cy="26034"/>
          </a:xfrm>
          <a:custGeom>
            <a:avLst/>
            <a:gdLst/>
            <a:ahLst/>
            <a:cxnLst/>
            <a:rect l="l" t="t" r="r" b="b"/>
            <a:pathLst>
              <a:path w="36830" h="26035">
                <a:moveTo>
                  <a:pt x="3717" y="0"/>
                </a:moveTo>
                <a:lnTo>
                  <a:pt x="0" y="3709"/>
                </a:lnTo>
                <a:lnTo>
                  <a:pt x="32761" y="25631"/>
                </a:lnTo>
                <a:lnTo>
                  <a:pt x="36494" y="18213"/>
                </a:lnTo>
                <a:lnTo>
                  <a:pt x="3717" y="0"/>
                </a:lnTo>
                <a:close/>
              </a:path>
            </a:pathLst>
          </a:custGeom>
          <a:solidFill>
            <a:srgbClr val="AA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24"/>
          <p:cNvSpPr/>
          <p:nvPr/>
        </p:nvSpPr>
        <p:spPr>
          <a:xfrm>
            <a:off x="1776876" y="2510040"/>
            <a:ext cx="36830" cy="22225"/>
          </a:xfrm>
          <a:custGeom>
            <a:avLst/>
            <a:gdLst/>
            <a:ahLst/>
            <a:cxnLst/>
            <a:rect l="l" t="t" r="r" b="b"/>
            <a:pathLst>
              <a:path w="36830" h="22225">
                <a:moveTo>
                  <a:pt x="3717" y="0"/>
                </a:moveTo>
                <a:lnTo>
                  <a:pt x="0" y="3709"/>
                </a:lnTo>
                <a:lnTo>
                  <a:pt x="32776" y="21922"/>
                </a:lnTo>
                <a:lnTo>
                  <a:pt x="36494" y="18198"/>
                </a:lnTo>
                <a:lnTo>
                  <a:pt x="3717" y="0"/>
                </a:lnTo>
                <a:close/>
              </a:path>
            </a:pathLst>
          </a:custGeom>
          <a:solidFill>
            <a:srgbClr val="B6B6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25"/>
          <p:cNvSpPr/>
          <p:nvPr/>
        </p:nvSpPr>
        <p:spPr>
          <a:xfrm>
            <a:off x="1780594" y="2502606"/>
            <a:ext cx="36830" cy="26034"/>
          </a:xfrm>
          <a:custGeom>
            <a:avLst/>
            <a:gdLst/>
            <a:ahLst/>
            <a:cxnLst/>
            <a:rect l="l" t="t" r="r" b="b"/>
            <a:pathLst>
              <a:path w="36830" h="26035">
                <a:moveTo>
                  <a:pt x="3353" y="0"/>
                </a:moveTo>
                <a:lnTo>
                  <a:pt x="0" y="3709"/>
                </a:lnTo>
                <a:lnTo>
                  <a:pt x="32776" y="25631"/>
                </a:lnTo>
                <a:lnTo>
                  <a:pt x="36509" y="21922"/>
                </a:lnTo>
                <a:lnTo>
                  <a:pt x="3353" y="0"/>
                </a:lnTo>
                <a:close/>
              </a:path>
            </a:pathLst>
          </a:custGeom>
          <a:solidFill>
            <a:srgbClr val="C3C3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26"/>
          <p:cNvSpPr/>
          <p:nvPr/>
        </p:nvSpPr>
        <p:spPr>
          <a:xfrm>
            <a:off x="1783948" y="2498882"/>
            <a:ext cx="36830" cy="26034"/>
          </a:xfrm>
          <a:custGeom>
            <a:avLst/>
            <a:gdLst/>
            <a:ahLst/>
            <a:cxnLst/>
            <a:rect l="l" t="t" r="r" b="b"/>
            <a:pathLst>
              <a:path w="36830" h="26035">
                <a:moveTo>
                  <a:pt x="3732" y="0"/>
                </a:moveTo>
                <a:lnTo>
                  <a:pt x="0" y="3724"/>
                </a:lnTo>
                <a:lnTo>
                  <a:pt x="33156" y="25646"/>
                </a:lnTo>
                <a:lnTo>
                  <a:pt x="36494" y="18576"/>
                </a:lnTo>
                <a:lnTo>
                  <a:pt x="3732" y="0"/>
                </a:lnTo>
                <a:close/>
              </a:path>
            </a:pathLst>
          </a:custGeom>
          <a:solidFill>
            <a:srgbClr val="CFCE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27"/>
          <p:cNvSpPr/>
          <p:nvPr/>
        </p:nvSpPr>
        <p:spPr>
          <a:xfrm>
            <a:off x="1787680" y="2495536"/>
            <a:ext cx="33020" cy="22225"/>
          </a:xfrm>
          <a:custGeom>
            <a:avLst/>
            <a:gdLst/>
            <a:ahLst/>
            <a:cxnLst/>
            <a:rect l="l" t="t" r="r" b="b"/>
            <a:pathLst>
              <a:path w="33019" h="22225">
                <a:moveTo>
                  <a:pt x="0" y="0"/>
                </a:moveTo>
                <a:lnTo>
                  <a:pt x="0" y="3345"/>
                </a:lnTo>
                <a:lnTo>
                  <a:pt x="32761" y="21922"/>
                </a:lnTo>
                <a:lnTo>
                  <a:pt x="32761" y="18213"/>
                </a:lnTo>
                <a:lnTo>
                  <a:pt x="0" y="0"/>
                </a:lnTo>
                <a:close/>
              </a:path>
            </a:pathLst>
          </a:custGeom>
          <a:solidFill>
            <a:srgbClr val="DFDF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28"/>
          <p:cNvSpPr/>
          <p:nvPr/>
        </p:nvSpPr>
        <p:spPr>
          <a:xfrm>
            <a:off x="1787680" y="2488118"/>
            <a:ext cx="36830" cy="26034"/>
          </a:xfrm>
          <a:custGeom>
            <a:avLst/>
            <a:gdLst/>
            <a:ahLst/>
            <a:cxnLst/>
            <a:rect l="l" t="t" r="r" b="b"/>
            <a:pathLst>
              <a:path w="36830" h="26035">
                <a:moveTo>
                  <a:pt x="3717" y="0"/>
                </a:moveTo>
                <a:lnTo>
                  <a:pt x="0" y="7418"/>
                </a:lnTo>
                <a:lnTo>
                  <a:pt x="32761" y="25631"/>
                </a:lnTo>
                <a:lnTo>
                  <a:pt x="36494" y="21922"/>
                </a:lnTo>
                <a:lnTo>
                  <a:pt x="3717" y="0"/>
                </a:lnTo>
                <a:close/>
              </a:path>
            </a:pathLst>
          </a:custGeom>
          <a:solidFill>
            <a:srgbClr val="EFEF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29"/>
          <p:cNvSpPr/>
          <p:nvPr/>
        </p:nvSpPr>
        <p:spPr>
          <a:xfrm>
            <a:off x="1791398" y="2484393"/>
            <a:ext cx="36830" cy="26034"/>
          </a:xfrm>
          <a:custGeom>
            <a:avLst/>
            <a:gdLst/>
            <a:ahLst/>
            <a:cxnLst/>
            <a:rect l="l" t="t" r="r" b="b"/>
            <a:pathLst>
              <a:path w="36830" h="26035">
                <a:moveTo>
                  <a:pt x="3732" y="0"/>
                </a:moveTo>
                <a:lnTo>
                  <a:pt x="0" y="3724"/>
                </a:lnTo>
                <a:lnTo>
                  <a:pt x="32776" y="25646"/>
                </a:lnTo>
                <a:lnTo>
                  <a:pt x="36494" y="21922"/>
                </a:lnTo>
                <a:lnTo>
                  <a:pt x="37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30"/>
          <p:cNvSpPr/>
          <p:nvPr/>
        </p:nvSpPr>
        <p:spPr>
          <a:xfrm>
            <a:off x="1791398" y="2488118"/>
            <a:ext cx="36830" cy="22225"/>
          </a:xfrm>
          <a:custGeom>
            <a:avLst/>
            <a:gdLst/>
            <a:ahLst/>
            <a:cxnLst/>
            <a:rect l="l" t="t" r="r" b="b"/>
            <a:pathLst>
              <a:path w="36830" h="22225">
                <a:moveTo>
                  <a:pt x="3732" y="0"/>
                </a:moveTo>
                <a:lnTo>
                  <a:pt x="0" y="3709"/>
                </a:lnTo>
                <a:lnTo>
                  <a:pt x="32776" y="21922"/>
                </a:lnTo>
                <a:lnTo>
                  <a:pt x="36494" y="18198"/>
                </a:lnTo>
                <a:lnTo>
                  <a:pt x="37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31"/>
          <p:cNvSpPr/>
          <p:nvPr/>
        </p:nvSpPr>
        <p:spPr>
          <a:xfrm>
            <a:off x="1795131" y="2480684"/>
            <a:ext cx="36830" cy="26034"/>
          </a:xfrm>
          <a:custGeom>
            <a:avLst/>
            <a:gdLst/>
            <a:ahLst/>
            <a:cxnLst/>
            <a:rect l="l" t="t" r="r" b="b"/>
            <a:pathLst>
              <a:path w="36830" h="26035">
                <a:moveTo>
                  <a:pt x="3717" y="0"/>
                </a:moveTo>
                <a:lnTo>
                  <a:pt x="0" y="7433"/>
                </a:lnTo>
                <a:lnTo>
                  <a:pt x="32761" y="25631"/>
                </a:lnTo>
                <a:lnTo>
                  <a:pt x="36494" y="21922"/>
                </a:lnTo>
                <a:lnTo>
                  <a:pt x="3717" y="0"/>
                </a:lnTo>
                <a:close/>
              </a:path>
            </a:pathLst>
          </a:custGeom>
          <a:solidFill>
            <a:srgbClr val="F8F8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32"/>
          <p:cNvSpPr/>
          <p:nvPr/>
        </p:nvSpPr>
        <p:spPr>
          <a:xfrm>
            <a:off x="1798849" y="2477338"/>
            <a:ext cx="33020" cy="25400"/>
          </a:xfrm>
          <a:custGeom>
            <a:avLst/>
            <a:gdLst/>
            <a:ahLst/>
            <a:cxnLst/>
            <a:rect l="l" t="t" r="r" b="b"/>
            <a:pathLst>
              <a:path w="33019" h="25400">
                <a:moveTo>
                  <a:pt x="0" y="0"/>
                </a:moveTo>
                <a:lnTo>
                  <a:pt x="0" y="3345"/>
                </a:lnTo>
                <a:lnTo>
                  <a:pt x="32776" y="25268"/>
                </a:lnTo>
                <a:lnTo>
                  <a:pt x="32776" y="21544"/>
                </a:lnTo>
                <a:lnTo>
                  <a:pt x="0" y="0"/>
                </a:lnTo>
                <a:close/>
              </a:path>
            </a:pathLst>
          </a:custGeom>
          <a:solidFill>
            <a:srgbClr val="F4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33"/>
          <p:cNvSpPr/>
          <p:nvPr/>
        </p:nvSpPr>
        <p:spPr>
          <a:xfrm>
            <a:off x="1798849" y="2473613"/>
            <a:ext cx="36830" cy="25400"/>
          </a:xfrm>
          <a:custGeom>
            <a:avLst/>
            <a:gdLst/>
            <a:ahLst/>
            <a:cxnLst/>
            <a:rect l="l" t="t" r="r" b="b"/>
            <a:pathLst>
              <a:path w="36830" h="25400">
                <a:moveTo>
                  <a:pt x="3353" y="0"/>
                </a:moveTo>
                <a:lnTo>
                  <a:pt x="0" y="3724"/>
                </a:lnTo>
                <a:lnTo>
                  <a:pt x="32776" y="25268"/>
                </a:lnTo>
                <a:lnTo>
                  <a:pt x="36494" y="18213"/>
                </a:lnTo>
                <a:lnTo>
                  <a:pt x="3353" y="0"/>
                </a:lnTo>
                <a:close/>
              </a:path>
            </a:pathLst>
          </a:custGeom>
          <a:solidFill>
            <a:srgbClr val="EEEE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34"/>
          <p:cNvSpPr/>
          <p:nvPr/>
        </p:nvSpPr>
        <p:spPr>
          <a:xfrm>
            <a:off x="1802202" y="2469904"/>
            <a:ext cx="36830" cy="22225"/>
          </a:xfrm>
          <a:custGeom>
            <a:avLst/>
            <a:gdLst/>
            <a:ahLst/>
            <a:cxnLst/>
            <a:rect l="l" t="t" r="r" b="b"/>
            <a:pathLst>
              <a:path w="36830" h="22225">
                <a:moveTo>
                  <a:pt x="3717" y="0"/>
                </a:moveTo>
                <a:lnTo>
                  <a:pt x="0" y="3709"/>
                </a:lnTo>
                <a:lnTo>
                  <a:pt x="33140" y="21922"/>
                </a:lnTo>
                <a:lnTo>
                  <a:pt x="36494" y="18213"/>
                </a:lnTo>
                <a:lnTo>
                  <a:pt x="3717" y="0"/>
                </a:lnTo>
                <a:close/>
              </a:path>
            </a:pathLst>
          </a:custGeom>
          <a:solidFill>
            <a:srgbClr val="E8E9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35"/>
          <p:cNvSpPr/>
          <p:nvPr/>
        </p:nvSpPr>
        <p:spPr>
          <a:xfrm>
            <a:off x="1805920" y="2462471"/>
            <a:ext cx="36830" cy="26034"/>
          </a:xfrm>
          <a:custGeom>
            <a:avLst/>
            <a:gdLst/>
            <a:ahLst/>
            <a:cxnLst/>
            <a:rect l="l" t="t" r="r" b="b"/>
            <a:pathLst>
              <a:path w="36830" h="26035">
                <a:moveTo>
                  <a:pt x="3732" y="0"/>
                </a:moveTo>
                <a:lnTo>
                  <a:pt x="0" y="7433"/>
                </a:lnTo>
                <a:lnTo>
                  <a:pt x="32776" y="25646"/>
                </a:lnTo>
                <a:lnTo>
                  <a:pt x="36494" y="21922"/>
                </a:lnTo>
                <a:lnTo>
                  <a:pt x="3732" y="0"/>
                </a:lnTo>
                <a:close/>
              </a:path>
            </a:pathLst>
          </a:custGeom>
          <a:solidFill>
            <a:srgbClr val="E1E2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36"/>
          <p:cNvSpPr/>
          <p:nvPr/>
        </p:nvSpPr>
        <p:spPr>
          <a:xfrm>
            <a:off x="1809653" y="2458761"/>
            <a:ext cx="36830" cy="26034"/>
          </a:xfrm>
          <a:custGeom>
            <a:avLst/>
            <a:gdLst/>
            <a:ahLst/>
            <a:cxnLst/>
            <a:rect l="l" t="t" r="r" b="b"/>
            <a:pathLst>
              <a:path w="36830" h="26035">
                <a:moveTo>
                  <a:pt x="3717" y="0"/>
                </a:moveTo>
                <a:lnTo>
                  <a:pt x="0" y="7433"/>
                </a:lnTo>
                <a:lnTo>
                  <a:pt x="32761" y="25631"/>
                </a:lnTo>
                <a:lnTo>
                  <a:pt x="36494" y="21922"/>
                </a:lnTo>
                <a:lnTo>
                  <a:pt x="3717" y="0"/>
                </a:lnTo>
                <a:close/>
              </a:path>
            </a:pathLst>
          </a:custGeom>
          <a:solidFill>
            <a:srgbClr val="DBDD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37"/>
          <p:cNvSpPr/>
          <p:nvPr/>
        </p:nvSpPr>
        <p:spPr>
          <a:xfrm>
            <a:off x="1813371" y="2455415"/>
            <a:ext cx="36830" cy="25400"/>
          </a:xfrm>
          <a:custGeom>
            <a:avLst/>
            <a:gdLst/>
            <a:ahLst/>
            <a:cxnLst/>
            <a:rect l="l" t="t" r="r" b="b"/>
            <a:pathLst>
              <a:path w="36830" h="25400">
                <a:moveTo>
                  <a:pt x="3732" y="0"/>
                </a:moveTo>
                <a:lnTo>
                  <a:pt x="0" y="3345"/>
                </a:lnTo>
                <a:lnTo>
                  <a:pt x="32776" y="25268"/>
                </a:lnTo>
                <a:lnTo>
                  <a:pt x="36494" y="18198"/>
                </a:lnTo>
                <a:lnTo>
                  <a:pt x="3732" y="0"/>
                </a:lnTo>
                <a:close/>
              </a:path>
            </a:pathLst>
          </a:custGeom>
          <a:solidFill>
            <a:srgbClr val="D3D5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38"/>
          <p:cNvSpPr/>
          <p:nvPr/>
        </p:nvSpPr>
        <p:spPr>
          <a:xfrm>
            <a:off x="1817104" y="2451691"/>
            <a:ext cx="33020" cy="22225"/>
          </a:xfrm>
          <a:custGeom>
            <a:avLst/>
            <a:gdLst/>
            <a:ahLst/>
            <a:cxnLst/>
            <a:rect l="l" t="t" r="r" b="b"/>
            <a:pathLst>
              <a:path w="33019" h="22225">
                <a:moveTo>
                  <a:pt x="3338" y="0"/>
                </a:moveTo>
                <a:lnTo>
                  <a:pt x="0" y="3724"/>
                </a:lnTo>
                <a:lnTo>
                  <a:pt x="32761" y="21922"/>
                </a:lnTo>
                <a:lnTo>
                  <a:pt x="32761" y="18213"/>
                </a:lnTo>
                <a:lnTo>
                  <a:pt x="3338" y="0"/>
                </a:lnTo>
                <a:close/>
              </a:path>
            </a:pathLst>
          </a:custGeom>
          <a:solidFill>
            <a:srgbClr val="CED0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39"/>
          <p:cNvSpPr/>
          <p:nvPr/>
        </p:nvSpPr>
        <p:spPr>
          <a:xfrm>
            <a:off x="1817104" y="2447982"/>
            <a:ext cx="36830" cy="22225"/>
          </a:xfrm>
          <a:custGeom>
            <a:avLst/>
            <a:gdLst/>
            <a:ahLst/>
            <a:cxnLst/>
            <a:rect l="l" t="t" r="r" b="b"/>
            <a:pathLst>
              <a:path w="36830" h="22225">
                <a:moveTo>
                  <a:pt x="3338" y="0"/>
                </a:moveTo>
                <a:lnTo>
                  <a:pt x="0" y="3709"/>
                </a:lnTo>
                <a:lnTo>
                  <a:pt x="32761" y="21922"/>
                </a:lnTo>
                <a:lnTo>
                  <a:pt x="36494" y="18213"/>
                </a:lnTo>
                <a:lnTo>
                  <a:pt x="3338" y="0"/>
                </a:lnTo>
                <a:close/>
              </a:path>
            </a:pathLst>
          </a:custGeom>
          <a:solidFill>
            <a:srgbClr val="C6C8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40"/>
          <p:cNvSpPr/>
          <p:nvPr/>
        </p:nvSpPr>
        <p:spPr>
          <a:xfrm>
            <a:off x="1820442" y="2440548"/>
            <a:ext cx="36830" cy="26034"/>
          </a:xfrm>
          <a:custGeom>
            <a:avLst/>
            <a:gdLst/>
            <a:ahLst/>
            <a:cxnLst/>
            <a:rect l="l" t="t" r="r" b="b"/>
            <a:pathLst>
              <a:path w="36830" h="26035">
                <a:moveTo>
                  <a:pt x="3732" y="0"/>
                </a:moveTo>
                <a:lnTo>
                  <a:pt x="0" y="7433"/>
                </a:lnTo>
                <a:lnTo>
                  <a:pt x="33156" y="25646"/>
                </a:lnTo>
                <a:lnTo>
                  <a:pt x="36509" y="21922"/>
                </a:lnTo>
                <a:lnTo>
                  <a:pt x="3732" y="0"/>
                </a:lnTo>
                <a:close/>
              </a:path>
            </a:pathLst>
          </a:custGeom>
          <a:solidFill>
            <a:srgbClr val="C0C3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41"/>
          <p:cNvSpPr/>
          <p:nvPr/>
        </p:nvSpPr>
        <p:spPr>
          <a:xfrm>
            <a:off x="1824175" y="2436839"/>
            <a:ext cx="36830" cy="26034"/>
          </a:xfrm>
          <a:custGeom>
            <a:avLst/>
            <a:gdLst/>
            <a:ahLst/>
            <a:cxnLst/>
            <a:rect l="l" t="t" r="r" b="b"/>
            <a:pathLst>
              <a:path w="36830" h="26035">
                <a:moveTo>
                  <a:pt x="3717" y="0"/>
                </a:moveTo>
                <a:lnTo>
                  <a:pt x="0" y="3709"/>
                </a:lnTo>
                <a:lnTo>
                  <a:pt x="32776" y="25631"/>
                </a:lnTo>
                <a:lnTo>
                  <a:pt x="36494" y="18576"/>
                </a:lnTo>
                <a:lnTo>
                  <a:pt x="3717" y="0"/>
                </a:lnTo>
                <a:close/>
              </a:path>
            </a:pathLst>
          </a:custGeom>
          <a:solidFill>
            <a:srgbClr val="BABE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42"/>
          <p:cNvSpPr/>
          <p:nvPr/>
        </p:nvSpPr>
        <p:spPr>
          <a:xfrm>
            <a:off x="1827893" y="2433493"/>
            <a:ext cx="36830" cy="22225"/>
          </a:xfrm>
          <a:custGeom>
            <a:avLst/>
            <a:gdLst/>
            <a:ahLst/>
            <a:cxnLst/>
            <a:rect l="l" t="t" r="r" b="b"/>
            <a:pathLst>
              <a:path w="36830" h="22225">
                <a:moveTo>
                  <a:pt x="3732" y="0"/>
                </a:moveTo>
                <a:lnTo>
                  <a:pt x="0" y="3345"/>
                </a:lnTo>
                <a:lnTo>
                  <a:pt x="32776" y="21922"/>
                </a:lnTo>
                <a:lnTo>
                  <a:pt x="36494" y="18198"/>
                </a:lnTo>
                <a:lnTo>
                  <a:pt x="3732" y="0"/>
                </a:lnTo>
                <a:close/>
              </a:path>
            </a:pathLst>
          </a:custGeom>
          <a:solidFill>
            <a:srgbClr val="B7BB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43"/>
          <p:cNvSpPr/>
          <p:nvPr/>
        </p:nvSpPr>
        <p:spPr>
          <a:xfrm>
            <a:off x="1831626" y="2429768"/>
            <a:ext cx="36830" cy="22225"/>
          </a:xfrm>
          <a:custGeom>
            <a:avLst/>
            <a:gdLst/>
            <a:ahLst/>
            <a:cxnLst/>
            <a:rect l="l" t="t" r="r" b="b"/>
            <a:pathLst>
              <a:path w="36830" h="22225">
                <a:moveTo>
                  <a:pt x="3717" y="0"/>
                </a:moveTo>
                <a:lnTo>
                  <a:pt x="0" y="3724"/>
                </a:lnTo>
                <a:lnTo>
                  <a:pt x="32761" y="21922"/>
                </a:lnTo>
                <a:lnTo>
                  <a:pt x="36494" y="18213"/>
                </a:lnTo>
                <a:lnTo>
                  <a:pt x="3717" y="0"/>
                </a:lnTo>
                <a:close/>
              </a:path>
            </a:pathLst>
          </a:custGeom>
          <a:solidFill>
            <a:srgbClr val="B3B8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44"/>
          <p:cNvSpPr/>
          <p:nvPr/>
        </p:nvSpPr>
        <p:spPr>
          <a:xfrm>
            <a:off x="1835343" y="2426059"/>
            <a:ext cx="33020" cy="22225"/>
          </a:xfrm>
          <a:custGeom>
            <a:avLst/>
            <a:gdLst/>
            <a:ahLst/>
            <a:cxnLst/>
            <a:rect l="l" t="t" r="r" b="b"/>
            <a:pathLst>
              <a:path w="33019" h="22225">
                <a:moveTo>
                  <a:pt x="0" y="0"/>
                </a:moveTo>
                <a:lnTo>
                  <a:pt x="0" y="3709"/>
                </a:lnTo>
                <a:lnTo>
                  <a:pt x="32776" y="21922"/>
                </a:lnTo>
                <a:lnTo>
                  <a:pt x="0" y="0"/>
                </a:lnTo>
                <a:close/>
              </a:path>
            </a:pathLst>
          </a:custGeom>
          <a:solidFill>
            <a:srgbClr val="ADB4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45"/>
          <p:cNvSpPr/>
          <p:nvPr/>
        </p:nvSpPr>
        <p:spPr>
          <a:xfrm>
            <a:off x="1762718" y="2430147"/>
            <a:ext cx="109855" cy="135255"/>
          </a:xfrm>
          <a:custGeom>
            <a:avLst/>
            <a:gdLst/>
            <a:ahLst/>
            <a:cxnLst/>
            <a:rect l="l" t="t" r="r" b="b"/>
            <a:pathLst>
              <a:path w="109855" h="135254">
                <a:moveTo>
                  <a:pt x="76721" y="0"/>
                </a:moveTo>
                <a:lnTo>
                  <a:pt x="109498" y="21922"/>
                </a:lnTo>
                <a:lnTo>
                  <a:pt x="32776" y="135244"/>
                </a:lnTo>
                <a:lnTo>
                  <a:pt x="0" y="113322"/>
                </a:lnTo>
                <a:lnTo>
                  <a:pt x="76721" y="0"/>
                </a:lnTo>
                <a:close/>
              </a:path>
            </a:pathLst>
          </a:custGeom>
          <a:ln w="3720">
            <a:solidFill>
              <a:srgbClr val="8482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46"/>
          <p:cNvSpPr/>
          <p:nvPr/>
        </p:nvSpPr>
        <p:spPr>
          <a:xfrm>
            <a:off x="1605936" y="2335401"/>
            <a:ext cx="372110" cy="295910"/>
          </a:xfrm>
          <a:custGeom>
            <a:avLst/>
            <a:gdLst/>
            <a:ahLst/>
            <a:cxnLst/>
            <a:rect l="l" t="t" r="r" b="b"/>
            <a:pathLst>
              <a:path w="372110" h="295910">
                <a:moveTo>
                  <a:pt x="102048" y="10764"/>
                </a:moveTo>
                <a:lnTo>
                  <a:pt x="342623" y="171292"/>
                </a:lnTo>
                <a:lnTo>
                  <a:pt x="353791" y="178711"/>
                </a:lnTo>
                <a:lnTo>
                  <a:pt x="360878" y="189490"/>
                </a:lnTo>
                <a:lnTo>
                  <a:pt x="364595" y="200633"/>
                </a:lnTo>
                <a:lnTo>
                  <a:pt x="368313" y="211413"/>
                </a:lnTo>
                <a:lnTo>
                  <a:pt x="372046" y="222556"/>
                </a:lnTo>
                <a:lnTo>
                  <a:pt x="368313" y="233335"/>
                </a:lnTo>
                <a:lnTo>
                  <a:pt x="364595" y="248203"/>
                </a:lnTo>
                <a:lnTo>
                  <a:pt x="360878" y="258982"/>
                </a:lnTo>
                <a:lnTo>
                  <a:pt x="353791" y="270125"/>
                </a:lnTo>
                <a:lnTo>
                  <a:pt x="342623" y="277181"/>
                </a:lnTo>
                <a:lnTo>
                  <a:pt x="335552" y="284614"/>
                </a:lnTo>
                <a:lnTo>
                  <a:pt x="324368" y="292048"/>
                </a:lnTo>
                <a:lnTo>
                  <a:pt x="313579" y="295394"/>
                </a:lnTo>
                <a:lnTo>
                  <a:pt x="302775" y="295394"/>
                </a:lnTo>
                <a:lnTo>
                  <a:pt x="288253" y="295394"/>
                </a:lnTo>
                <a:lnTo>
                  <a:pt x="277085" y="292048"/>
                </a:lnTo>
                <a:lnTo>
                  <a:pt x="266280" y="284614"/>
                </a:lnTo>
                <a:lnTo>
                  <a:pt x="25326" y="124101"/>
                </a:lnTo>
                <a:lnTo>
                  <a:pt x="18254" y="116667"/>
                </a:lnTo>
                <a:lnTo>
                  <a:pt x="10804" y="105525"/>
                </a:lnTo>
                <a:lnTo>
                  <a:pt x="3353" y="94745"/>
                </a:lnTo>
                <a:lnTo>
                  <a:pt x="0" y="83965"/>
                </a:lnTo>
                <a:lnTo>
                  <a:pt x="0" y="72822"/>
                </a:lnTo>
                <a:lnTo>
                  <a:pt x="0" y="62043"/>
                </a:lnTo>
                <a:lnTo>
                  <a:pt x="3353" y="47175"/>
                </a:lnTo>
                <a:lnTo>
                  <a:pt x="10804" y="40120"/>
                </a:lnTo>
                <a:lnTo>
                  <a:pt x="18254" y="25253"/>
                </a:lnTo>
                <a:lnTo>
                  <a:pt x="25326" y="18198"/>
                </a:lnTo>
                <a:lnTo>
                  <a:pt x="36494" y="10764"/>
                </a:lnTo>
                <a:lnTo>
                  <a:pt x="47298" y="3330"/>
                </a:lnTo>
                <a:lnTo>
                  <a:pt x="58102" y="0"/>
                </a:lnTo>
                <a:lnTo>
                  <a:pt x="69271" y="0"/>
                </a:lnTo>
                <a:lnTo>
                  <a:pt x="80075" y="0"/>
                </a:lnTo>
                <a:lnTo>
                  <a:pt x="91243" y="3330"/>
                </a:lnTo>
                <a:lnTo>
                  <a:pt x="102048" y="10764"/>
                </a:lnTo>
              </a:path>
            </a:pathLst>
          </a:custGeom>
          <a:ln w="3718">
            <a:solidFill>
              <a:srgbClr val="704D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47"/>
          <p:cNvSpPr/>
          <p:nvPr/>
        </p:nvSpPr>
        <p:spPr>
          <a:xfrm>
            <a:off x="1605936" y="2335401"/>
            <a:ext cx="342900" cy="285115"/>
          </a:xfrm>
          <a:custGeom>
            <a:avLst/>
            <a:gdLst/>
            <a:ahLst/>
            <a:cxnLst/>
            <a:rect l="l" t="t" r="r" b="b"/>
            <a:pathLst>
              <a:path w="342900" h="285114">
                <a:moveTo>
                  <a:pt x="266280" y="284614"/>
                </a:moveTo>
                <a:lnTo>
                  <a:pt x="25326" y="124101"/>
                </a:lnTo>
                <a:lnTo>
                  <a:pt x="18254" y="116667"/>
                </a:lnTo>
                <a:lnTo>
                  <a:pt x="10804" y="105525"/>
                </a:lnTo>
                <a:lnTo>
                  <a:pt x="3353" y="94745"/>
                </a:lnTo>
                <a:lnTo>
                  <a:pt x="0" y="83965"/>
                </a:lnTo>
                <a:lnTo>
                  <a:pt x="0" y="72822"/>
                </a:lnTo>
                <a:lnTo>
                  <a:pt x="0" y="62043"/>
                </a:lnTo>
                <a:lnTo>
                  <a:pt x="3353" y="47175"/>
                </a:lnTo>
                <a:lnTo>
                  <a:pt x="10804" y="40120"/>
                </a:lnTo>
                <a:lnTo>
                  <a:pt x="18254" y="25253"/>
                </a:lnTo>
                <a:lnTo>
                  <a:pt x="25326" y="18198"/>
                </a:lnTo>
                <a:lnTo>
                  <a:pt x="36494" y="10764"/>
                </a:lnTo>
                <a:lnTo>
                  <a:pt x="47298" y="3330"/>
                </a:lnTo>
                <a:lnTo>
                  <a:pt x="58102" y="0"/>
                </a:lnTo>
                <a:lnTo>
                  <a:pt x="69271" y="0"/>
                </a:lnTo>
                <a:lnTo>
                  <a:pt x="80075" y="0"/>
                </a:lnTo>
                <a:lnTo>
                  <a:pt x="91243" y="3330"/>
                </a:lnTo>
                <a:lnTo>
                  <a:pt x="102048" y="10764"/>
                </a:lnTo>
                <a:lnTo>
                  <a:pt x="342623" y="171292"/>
                </a:lnTo>
              </a:path>
            </a:pathLst>
          </a:custGeom>
          <a:ln w="3719">
            <a:solidFill>
              <a:srgbClr val="704D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48"/>
          <p:cNvSpPr/>
          <p:nvPr/>
        </p:nvSpPr>
        <p:spPr>
          <a:xfrm>
            <a:off x="2371623" y="1729080"/>
            <a:ext cx="1433452" cy="8542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49"/>
          <p:cNvSpPr/>
          <p:nvPr/>
        </p:nvSpPr>
        <p:spPr>
          <a:xfrm>
            <a:off x="4545363" y="1358353"/>
            <a:ext cx="1095876" cy="13910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50"/>
          <p:cNvSpPr/>
          <p:nvPr/>
        </p:nvSpPr>
        <p:spPr>
          <a:xfrm>
            <a:off x="7027709" y="1338883"/>
            <a:ext cx="732630" cy="10558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51"/>
          <p:cNvSpPr/>
          <p:nvPr/>
        </p:nvSpPr>
        <p:spPr>
          <a:xfrm>
            <a:off x="6113972" y="1178369"/>
            <a:ext cx="778092" cy="12834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52"/>
          <p:cNvSpPr/>
          <p:nvPr/>
        </p:nvSpPr>
        <p:spPr>
          <a:xfrm>
            <a:off x="2634186" y="2754989"/>
            <a:ext cx="128270" cy="109855"/>
          </a:xfrm>
          <a:custGeom>
            <a:avLst/>
            <a:gdLst/>
            <a:ahLst/>
            <a:cxnLst/>
            <a:rect l="l" t="t" r="r" b="b"/>
            <a:pathLst>
              <a:path w="128269" h="109854">
                <a:moveTo>
                  <a:pt x="10789" y="0"/>
                </a:moveTo>
                <a:lnTo>
                  <a:pt x="0" y="0"/>
                </a:lnTo>
                <a:lnTo>
                  <a:pt x="32761" y="109606"/>
                </a:lnTo>
                <a:lnTo>
                  <a:pt x="40212" y="109606"/>
                </a:lnTo>
                <a:lnTo>
                  <a:pt x="45614" y="87684"/>
                </a:lnTo>
                <a:lnTo>
                  <a:pt x="36494" y="87684"/>
                </a:lnTo>
                <a:lnTo>
                  <a:pt x="10789" y="0"/>
                </a:lnTo>
                <a:close/>
              </a:path>
              <a:path w="128269" h="109854">
                <a:moveTo>
                  <a:pt x="74748" y="21916"/>
                </a:moveTo>
                <a:lnTo>
                  <a:pt x="61820" y="21916"/>
                </a:lnTo>
                <a:lnTo>
                  <a:pt x="83793" y="109606"/>
                </a:lnTo>
                <a:lnTo>
                  <a:pt x="94961" y="109606"/>
                </a:lnTo>
                <a:lnTo>
                  <a:pt x="101517" y="87684"/>
                </a:lnTo>
                <a:lnTo>
                  <a:pt x="91228" y="87684"/>
                </a:lnTo>
                <a:lnTo>
                  <a:pt x="74748" y="21916"/>
                </a:lnTo>
                <a:close/>
              </a:path>
              <a:path w="128269" h="109854">
                <a:moveTo>
                  <a:pt x="69256" y="0"/>
                </a:moveTo>
                <a:lnTo>
                  <a:pt x="58467" y="0"/>
                </a:lnTo>
                <a:lnTo>
                  <a:pt x="36494" y="87684"/>
                </a:lnTo>
                <a:lnTo>
                  <a:pt x="45614" y="87684"/>
                </a:lnTo>
                <a:lnTo>
                  <a:pt x="61820" y="21916"/>
                </a:lnTo>
                <a:lnTo>
                  <a:pt x="74748" y="21916"/>
                </a:lnTo>
                <a:lnTo>
                  <a:pt x="69256" y="0"/>
                </a:lnTo>
                <a:close/>
              </a:path>
              <a:path w="128269" h="109854">
                <a:moveTo>
                  <a:pt x="127738" y="0"/>
                </a:moveTo>
                <a:lnTo>
                  <a:pt x="116554" y="0"/>
                </a:lnTo>
                <a:lnTo>
                  <a:pt x="91228" y="87684"/>
                </a:lnTo>
                <a:lnTo>
                  <a:pt x="101517" y="87684"/>
                </a:lnTo>
                <a:lnTo>
                  <a:pt x="127738" y="0"/>
                </a:lnTo>
                <a:close/>
              </a:path>
            </a:pathLst>
          </a:custGeom>
          <a:solidFill>
            <a:srgbClr val="1F1A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53"/>
          <p:cNvSpPr/>
          <p:nvPr/>
        </p:nvSpPr>
        <p:spPr>
          <a:xfrm>
            <a:off x="2772721" y="2751264"/>
            <a:ext cx="0" cy="113664"/>
          </a:xfrm>
          <a:custGeom>
            <a:avLst/>
            <a:gdLst/>
            <a:ahLst/>
            <a:cxnLst/>
            <a:rect l="l" t="t" r="r" b="b"/>
            <a:pathLst>
              <a:path h="113664">
                <a:moveTo>
                  <a:pt x="0" y="0"/>
                </a:moveTo>
                <a:lnTo>
                  <a:pt x="0" y="113332"/>
                </a:lnTo>
              </a:path>
            </a:pathLst>
          </a:custGeom>
          <a:ln w="8720">
            <a:solidFill>
              <a:srgbClr val="1F1A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54"/>
          <p:cNvSpPr/>
          <p:nvPr/>
        </p:nvSpPr>
        <p:spPr>
          <a:xfrm>
            <a:off x="2794686" y="2780621"/>
            <a:ext cx="29209" cy="84455"/>
          </a:xfrm>
          <a:custGeom>
            <a:avLst/>
            <a:gdLst/>
            <a:ahLst/>
            <a:cxnLst/>
            <a:rect l="l" t="t" r="r" b="b"/>
            <a:pathLst>
              <a:path w="29210" h="84454">
                <a:moveTo>
                  <a:pt x="10804" y="0"/>
                </a:moveTo>
                <a:lnTo>
                  <a:pt x="0" y="0"/>
                </a:lnTo>
                <a:lnTo>
                  <a:pt x="0" y="83974"/>
                </a:lnTo>
                <a:lnTo>
                  <a:pt x="10804" y="83974"/>
                </a:lnTo>
                <a:lnTo>
                  <a:pt x="10804" y="25637"/>
                </a:lnTo>
                <a:lnTo>
                  <a:pt x="14537" y="18207"/>
                </a:lnTo>
                <a:lnTo>
                  <a:pt x="21972" y="14490"/>
                </a:lnTo>
                <a:lnTo>
                  <a:pt x="29059" y="10775"/>
                </a:lnTo>
                <a:lnTo>
                  <a:pt x="10804" y="10775"/>
                </a:lnTo>
                <a:lnTo>
                  <a:pt x="10804" y="0"/>
                </a:lnTo>
                <a:close/>
              </a:path>
              <a:path w="29210" h="84454">
                <a:moveTo>
                  <a:pt x="29059" y="0"/>
                </a:moveTo>
                <a:lnTo>
                  <a:pt x="21972" y="0"/>
                </a:lnTo>
                <a:lnTo>
                  <a:pt x="18254" y="3715"/>
                </a:lnTo>
                <a:lnTo>
                  <a:pt x="14537" y="7059"/>
                </a:lnTo>
                <a:lnTo>
                  <a:pt x="10804" y="10775"/>
                </a:lnTo>
                <a:lnTo>
                  <a:pt x="29059" y="10775"/>
                </a:lnTo>
                <a:lnTo>
                  <a:pt x="29059" y="0"/>
                </a:lnTo>
                <a:close/>
              </a:path>
            </a:pathLst>
          </a:custGeom>
          <a:solidFill>
            <a:srgbClr val="1F1A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55"/>
          <p:cNvSpPr/>
          <p:nvPr/>
        </p:nvSpPr>
        <p:spPr>
          <a:xfrm>
            <a:off x="2827463" y="2780621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5" h="84454">
                <a:moveTo>
                  <a:pt x="43929" y="0"/>
                </a:moveTo>
                <a:lnTo>
                  <a:pt x="25705" y="3715"/>
                </a:lnTo>
                <a:lnTo>
                  <a:pt x="14521" y="10775"/>
                </a:lnTo>
                <a:lnTo>
                  <a:pt x="3732" y="25637"/>
                </a:lnTo>
                <a:lnTo>
                  <a:pt x="0" y="43845"/>
                </a:lnTo>
                <a:lnTo>
                  <a:pt x="3732" y="58337"/>
                </a:lnTo>
                <a:lnTo>
                  <a:pt x="14521" y="72827"/>
                </a:lnTo>
                <a:lnTo>
                  <a:pt x="25705" y="83974"/>
                </a:lnTo>
                <a:lnTo>
                  <a:pt x="54703" y="83974"/>
                </a:lnTo>
                <a:lnTo>
                  <a:pt x="65477" y="76542"/>
                </a:lnTo>
                <a:lnTo>
                  <a:pt x="43929" y="76542"/>
                </a:lnTo>
                <a:lnTo>
                  <a:pt x="32776" y="72827"/>
                </a:lnTo>
                <a:lnTo>
                  <a:pt x="21972" y="65767"/>
                </a:lnTo>
                <a:lnTo>
                  <a:pt x="14521" y="58337"/>
                </a:lnTo>
                <a:lnTo>
                  <a:pt x="10804" y="43845"/>
                </a:lnTo>
                <a:lnTo>
                  <a:pt x="83838" y="43845"/>
                </a:lnTo>
                <a:lnTo>
                  <a:pt x="83838" y="36412"/>
                </a:lnTo>
                <a:lnTo>
                  <a:pt x="10804" y="36412"/>
                </a:lnTo>
                <a:lnTo>
                  <a:pt x="14521" y="25637"/>
                </a:lnTo>
                <a:lnTo>
                  <a:pt x="21972" y="18207"/>
                </a:lnTo>
                <a:lnTo>
                  <a:pt x="32776" y="10775"/>
                </a:lnTo>
                <a:lnTo>
                  <a:pt x="43929" y="7059"/>
                </a:lnTo>
                <a:lnTo>
                  <a:pt x="67315" y="7059"/>
                </a:lnTo>
                <a:lnTo>
                  <a:pt x="62139" y="3715"/>
                </a:lnTo>
                <a:lnTo>
                  <a:pt x="43929" y="0"/>
                </a:lnTo>
                <a:close/>
              </a:path>
              <a:path w="84455" h="84454">
                <a:moveTo>
                  <a:pt x="83838" y="58337"/>
                </a:moveTo>
                <a:lnTo>
                  <a:pt x="69271" y="58337"/>
                </a:lnTo>
                <a:lnTo>
                  <a:pt x="65477" y="65767"/>
                </a:lnTo>
                <a:lnTo>
                  <a:pt x="58497" y="69112"/>
                </a:lnTo>
                <a:lnTo>
                  <a:pt x="51061" y="72827"/>
                </a:lnTo>
                <a:lnTo>
                  <a:pt x="43929" y="76542"/>
                </a:lnTo>
                <a:lnTo>
                  <a:pt x="65477" y="76542"/>
                </a:lnTo>
                <a:lnTo>
                  <a:pt x="76706" y="69112"/>
                </a:lnTo>
                <a:lnTo>
                  <a:pt x="83838" y="58337"/>
                </a:lnTo>
                <a:close/>
              </a:path>
              <a:path w="84455" h="84454">
                <a:moveTo>
                  <a:pt x="67315" y="7059"/>
                </a:moveTo>
                <a:lnTo>
                  <a:pt x="43929" y="7059"/>
                </a:lnTo>
                <a:lnTo>
                  <a:pt x="54703" y="10775"/>
                </a:lnTo>
                <a:lnTo>
                  <a:pt x="62139" y="14490"/>
                </a:lnTo>
                <a:lnTo>
                  <a:pt x="69271" y="25637"/>
                </a:lnTo>
                <a:lnTo>
                  <a:pt x="73064" y="36412"/>
                </a:lnTo>
                <a:lnTo>
                  <a:pt x="83838" y="36412"/>
                </a:lnTo>
                <a:lnTo>
                  <a:pt x="83838" y="25637"/>
                </a:lnTo>
                <a:lnTo>
                  <a:pt x="73064" y="10775"/>
                </a:lnTo>
                <a:lnTo>
                  <a:pt x="67315" y="7059"/>
                </a:lnTo>
                <a:close/>
              </a:path>
            </a:pathLst>
          </a:custGeom>
          <a:solidFill>
            <a:srgbClr val="1F1A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56"/>
          <p:cNvSpPr/>
          <p:nvPr/>
        </p:nvSpPr>
        <p:spPr>
          <a:xfrm>
            <a:off x="2914943" y="2780621"/>
            <a:ext cx="106045" cy="84455"/>
          </a:xfrm>
          <a:custGeom>
            <a:avLst/>
            <a:gdLst/>
            <a:ahLst/>
            <a:cxnLst/>
            <a:rect l="l" t="t" r="r" b="b"/>
            <a:pathLst>
              <a:path w="106044" h="84454">
                <a:moveTo>
                  <a:pt x="10773" y="0"/>
                </a:moveTo>
                <a:lnTo>
                  <a:pt x="0" y="0"/>
                </a:lnTo>
                <a:lnTo>
                  <a:pt x="29134" y="83974"/>
                </a:lnTo>
                <a:lnTo>
                  <a:pt x="36570" y="83974"/>
                </a:lnTo>
                <a:lnTo>
                  <a:pt x="43003" y="62052"/>
                </a:lnTo>
                <a:lnTo>
                  <a:pt x="32776" y="62052"/>
                </a:lnTo>
                <a:lnTo>
                  <a:pt x="10773" y="0"/>
                </a:lnTo>
                <a:close/>
              </a:path>
              <a:path w="106044" h="84454">
                <a:moveTo>
                  <a:pt x="65006" y="21922"/>
                </a:moveTo>
                <a:lnTo>
                  <a:pt x="54779" y="21922"/>
                </a:lnTo>
                <a:lnTo>
                  <a:pt x="72988" y="83974"/>
                </a:lnTo>
                <a:lnTo>
                  <a:pt x="80424" y="83974"/>
                </a:lnTo>
                <a:lnTo>
                  <a:pt x="87040" y="62052"/>
                </a:lnTo>
                <a:lnTo>
                  <a:pt x="76782" y="62052"/>
                </a:lnTo>
                <a:lnTo>
                  <a:pt x="65006" y="21922"/>
                </a:lnTo>
                <a:close/>
              </a:path>
              <a:path w="106044" h="84454">
                <a:moveTo>
                  <a:pt x="58573" y="0"/>
                </a:moveTo>
                <a:lnTo>
                  <a:pt x="50986" y="0"/>
                </a:lnTo>
                <a:lnTo>
                  <a:pt x="32776" y="62052"/>
                </a:lnTo>
                <a:lnTo>
                  <a:pt x="43003" y="62052"/>
                </a:lnTo>
                <a:lnTo>
                  <a:pt x="54779" y="21922"/>
                </a:lnTo>
                <a:lnTo>
                  <a:pt x="65006" y="21922"/>
                </a:lnTo>
                <a:lnTo>
                  <a:pt x="58573" y="0"/>
                </a:lnTo>
                <a:close/>
              </a:path>
              <a:path w="106044" h="84454">
                <a:moveTo>
                  <a:pt x="105765" y="0"/>
                </a:moveTo>
                <a:lnTo>
                  <a:pt x="94991" y="0"/>
                </a:lnTo>
                <a:lnTo>
                  <a:pt x="76782" y="62052"/>
                </a:lnTo>
                <a:lnTo>
                  <a:pt x="87040" y="62052"/>
                </a:lnTo>
                <a:lnTo>
                  <a:pt x="105765" y="0"/>
                </a:lnTo>
                <a:close/>
              </a:path>
            </a:pathLst>
          </a:custGeom>
          <a:solidFill>
            <a:srgbClr val="1F1A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57"/>
          <p:cNvSpPr/>
          <p:nvPr/>
        </p:nvSpPr>
        <p:spPr>
          <a:xfrm>
            <a:off x="3024502" y="2780621"/>
            <a:ext cx="83820" cy="84455"/>
          </a:xfrm>
          <a:custGeom>
            <a:avLst/>
            <a:gdLst/>
            <a:ahLst/>
            <a:cxnLst/>
            <a:rect l="l" t="t" r="r" b="b"/>
            <a:pathLst>
              <a:path w="83819" h="84454">
                <a:moveTo>
                  <a:pt x="43854" y="0"/>
                </a:moveTo>
                <a:lnTo>
                  <a:pt x="25644" y="3715"/>
                </a:lnTo>
                <a:lnTo>
                  <a:pt x="14567" y="10775"/>
                </a:lnTo>
                <a:lnTo>
                  <a:pt x="3641" y="25637"/>
                </a:lnTo>
                <a:lnTo>
                  <a:pt x="0" y="43845"/>
                </a:lnTo>
                <a:lnTo>
                  <a:pt x="3641" y="58337"/>
                </a:lnTo>
                <a:lnTo>
                  <a:pt x="14567" y="72827"/>
                </a:lnTo>
                <a:lnTo>
                  <a:pt x="25644" y="83974"/>
                </a:lnTo>
                <a:lnTo>
                  <a:pt x="43854" y="83974"/>
                </a:lnTo>
                <a:lnTo>
                  <a:pt x="58421" y="80259"/>
                </a:lnTo>
                <a:lnTo>
                  <a:pt x="65706" y="76542"/>
                </a:lnTo>
                <a:lnTo>
                  <a:pt x="43854" y="76542"/>
                </a:lnTo>
                <a:lnTo>
                  <a:pt x="32776" y="72827"/>
                </a:lnTo>
                <a:lnTo>
                  <a:pt x="22002" y="65767"/>
                </a:lnTo>
                <a:lnTo>
                  <a:pt x="14567" y="54620"/>
                </a:lnTo>
                <a:lnTo>
                  <a:pt x="10773" y="43845"/>
                </a:lnTo>
                <a:lnTo>
                  <a:pt x="14567" y="28982"/>
                </a:lnTo>
                <a:lnTo>
                  <a:pt x="22002" y="18207"/>
                </a:lnTo>
                <a:lnTo>
                  <a:pt x="28983" y="10775"/>
                </a:lnTo>
                <a:lnTo>
                  <a:pt x="43854" y="7059"/>
                </a:lnTo>
                <a:lnTo>
                  <a:pt x="65322" y="7059"/>
                </a:lnTo>
                <a:lnTo>
                  <a:pt x="58421" y="3715"/>
                </a:lnTo>
                <a:lnTo>
                  <a:pt x="43854" y="0"/>
                </a:lnTo>
                <a:close/>
              </a:path>
              <a:path w="83819" h="84454">
                <a:moveTo>
                  <a:pt x="65322" y="7059"/>
                </a:moveTo>
                <a:lnTo>
                  <a:pt x="43854" y="7059"/>
                </a:lnTo>
                <a:lnTo>
                  <a:pt x="54779" y="10775"/>
                </a:lnTo>
                <a:lnTo>
                  <a:pt x="65553" y="18207"/>
                </a:lnTo>
                <a:lnTo>
                  <a:pt x="72988" y="28982"/>
                </a:lnTo>
                <a:lnTo>
                  <a:pt x="72988" y="54620"/>
                </a:lnTo>
                <a:lnTo>
                  <a:pt x="65553" y="65767"/>
                </a:lnTo>
                <a:lnTo>
                  <a:pt x="54779" y="72827"/>
                </a:lnTo>
                <a:lnTo>
                  <a:pt x="43854" y="76542"/>
                </a:lnTo>
                <a:lnTo>
                  <a:pt x="65706" y="76542"/>
                </a:lnTo>
                <a:lnTo>
                  <a:pt x="72988" y="72827"/>
                </a:lnTo>
                <a:lnTo>
                  <a:pt x="83762" y="58337"/>
                </a:lnTo>
                <a:lnTo>
                  <a:pt x="83762" y="25637"/>
                </a:lnTo>
                <a:lnTo>
                  <a:pt x="72988" y="10775"/>
                </a:lnTo>
                <a:lnTo>
                  <a:pt x="65322" y="7059"/>
                </a:lnTo>
                <a:close/>
              </a:path>
            </a:pathLst>
          </a:custGeom>
          <a:solidFill>
            <a:srgbClr val="1F1A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58"/>
          <p:cNvSpPr/>
          <p:nvPr/>
        </p:nvSpPr>
        <p:spPr>
          <a:xfrm>
            <a:off x="3122833" y="2780621"/>
            <a:ext cx="66040" cy="84455"/>
          </a:xfrm>
          <a:custGeom>
            <a:avLst/>
            <a:gdLst/>
            <a:ahLst/>
            <a:cxnLst/>
            <a:rect l="l" t="t" r="r" b="b"/>
            <a:pathLst>
              <a:path w="66039" h="84454">
                <a:moveTo>
                  <a:pt x="7435" y="0"/>
                </a:moveTo>
                <a:lnTo>
                  <a:pt x="0" y="0"/>
                </a:lnTo>
                <a:lnTo>
                  <a:pt x="0" y="62052"/>
                </a:lnTo>
                <a:lnTo>
                  <a:pt x="7435" y="76542"/>
                </a:lnTo>
                <a:lnTo>
                  <a:pt x="18209" y="83974"/>
                </a:lnTo>
                <a:lnTo>
                  <a:pt x="47647" y="83974"/>
                </a:lnTo>
                <a:lnTo>
                  <a:pt x="51289" y="80259"/>
                </a:lnTo>
                <a:lnTo>
                  <a:pt x="54856" y="76542"/>
                </a:lnTo>
                <a:lnTo>
                  <a:pt x="33080" y="76542"/>
                </a:lnTo>
                <a:lnTo>
                  <a:pt x="22002" y="72827"/>
                </a:lnTo>
                <a:lnTo>
                  <a:pt x="14870" y="69112"/>
                </a:lnTo>
                <a:lnTo>
                  <a:pt x="11077" y="58337"/>
                </a:lnTo>
                <a:lnTo>
                  <a:pt x="7435" y="43845"/>
                </a:lnTo>
                <a:lnTo>
                  <a:pt x="7435" y="0"/>
                </a:lnTo>
                <a:close/>
              </a:path>
              <a:path w="66039" h="84454">
                <a:moveTo>
                  <a:pt x="65857" y="0"/>
                </a:moveTo>
                <a:lnTo>
                  <a:pt x="58421" y="0"/>
                </a:lnTo>
                <a:lnTo>
                  <a:pt x="58421" y="40129"/>
                </a:lnTo>
                <a:lnTo>
                  <a:pt x="54627" y="50904"/>
                </a:lnTo>
                <a:lnTo>
                  <a:pt x="54627" y="65767"/>
                </a:lnTo>
                <a:lnTo>
                  <a:pt x="51289" y="69112"/>
                </a:lnTo>
                <a:lnTo>
                  <a:pt x="43854" y="72827"/>
                </a:lnTo>
                <a:lnTo>
                  <a:pt x="58421" y="72827"/>
                </a:lnTo>
                <a:lnTo>
                  <a:pt x="58421" y="83974"/>
                </a:lnTo>
                <a:lnTo>
                  <a:pt x="65857" y="83974"/>
                </a:lnTo>
                <a:lnTo>
                  <a:pt x="65857" y="0"/>
                </a:lnTo>
                <a:close/>
              </a:path>
              <a:path w="66039" h="84454">
                <a:moveTo>
                  <a:pt x="58421" y="72827"/>
                </a:moveTo>
                <a:lnTo>
                  <a:pt x="40212" y="72827"/>
                </a:lnTo>
                <a:lnTo>
                  <a:pt x="33080" y="76542"/>
                </a:lnTo>
                <a:lnTo>
                  <a:pt x="54856" y="76542"/>
                </a:lnTo>
                <a:lnTo>
                  <a:pt x="58421" y="72827"/>
                </a:lnTo>
                <a:close/>
              </a:path>
            </a:pathLst>
          </a:custGeom>
          <a:solidFill>
            <a:srgbClr val="1F1A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59"/>
          <p:cNvSpPr/>
          <p:nvPr/>
        </p:nvSpPr>
        <p:spPr>
          <a:xfrm>
            <a:off x="3206899" y="2780621"/>
            <a:ext cx="69850" cy="84455"/>
          </a:xfrm>
          <a:custGeom>
            <a:avLst/>
            <a:gdLst/>
            <a:ahLst/>
            <a:cxnLst/>
            <a:rect l="l" t="t" r="r" b="b"/>
            <a:pathLst>
              <a:path w="69850" h="84454">
                <a:moveTo>
                  <a:pt x="10925" y="0"/>
                </a:moveTo>
                <a:lnTo>
                  <a:pt x="0" y="0"/>
                </a:lnTo>
                <a:lnTo>
                  <a:pt x="0" y="83974"/>
                </a:lnTo>
                <a:lnTo>
                  <a:pt x="10925" y="83974"/>
                </a:lnTo>
                <a:lnTo>
                  <a:pt x="10925" y="25637"/>
                </a:lnTo>
                <a:lnTo>
                  <a:pt x="14567" y="21922"/>
                </a:lnTo>
                <a:lnTo>
                  <a:pt x="18361" y="14490"/>
                </a:lnTo>
                <a:lnTo>
                  <a:pt x="22002" y="10775"/>
                </a:lnTo>
                <a:lnTo>
                  <a:pt x="10925" y="10775"/>
                </a:lnTo>
                <a:lnTo>
                  <a:pt x="10925" y="0"/>
                </a:lnTo>
                <a:close/>
              </a:path>
              <a:path w="69850" h="84454">
                <a:moveTo>
                  <a:pt x="43702" y="0"/>
                </a:moveTo>
                <a:lnTo>
                  <a:pt x="29134" y="0"/>
                </a:lnTo>
                <a:lnTo>
                  <a:pt x="22002" y="3715"/>
                </a:lnTo>
                <a:lnTo>
                  <a:pt x="14567" y="7059"/>
                </a:lnTo>
                <a:lnTo>
                  <a:pt x="10925" y="10775"/>
                </a:lnTo>
                <a:lnTo>
                  <a:pt x="43702" y="10775"/>
                </a:lnTo>
                <a:lnTo>
                  <a:pt x="51137" y="14490"/>
                </a:lnTo>
                <a:lnTo>
                  <a:pt x="54779" y="25637"/>
                </a:lnTo>
                <a:lnTo>
                  <a:pt x="58118" y="36412"/>
                </a:lnTo>
                <a:lnTo>
                  <a:pt x="58118" y="83974"/>
                </a:lnTo>
                <a:lnTo>
                  <a:pt x="69347" y="83974"/>
                </a:lnTo>
                <a:lnTo>
                  <a:pt x="69347" y="28982"/>
                </a:lnTo>
                <a:lnTo>
                  <a:pt x="65553" y="21922"/>
                </a:lnTo>
                <a:lnTo>
                  <a:pt x="65553" y="18207"/>
                </a:lnTo>
                <a:lnTo>
                  <a:pt x="61911" y="10775"/>
                </a:lnTo>
                <a:lnTo>
                  <a:pt x="58118" y="7059"/>
                </a:lnTo>
                <a:lnTo>
                  <a:pt x="51137" y="3715"/>
                </a:lnTo>
                <a:lnTo>
                  <a:pt x="43702" y="0"/>
                </a:lnTo>
                <a:close/>
              </a:path>
            </a:pathLst>
          </a:custGeom>
          <a:solidFill>
            <a:srgbClr val="1F1A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60"/>
          <p:cNvSpPr/>
          <p:nvPr/>
        </p:nvSpPr>
        <p:spPr>
          <a:xfrm>
            <a:off x="3287020" y="2754989"/>
            <a:ext cx="84455" cy="109855"/>
          </a:xfrm>
          <a:custGeom>
            <a:avLst/>
            <a:gdLst/>
            <a:ahLst/>
            <a:cxnLst/>
            <a:rect l="l" t="t" r="r" b="b"/>
            <a:pathLst>
              <a:path w="84455" h="109854">
                <a:moveTo>
                  <a:pt x="50986" y="25631"/>
                </a:moveTo>
                <a:lnTo>
                  <a:pt x="40212" y="25631"/>
                </a:lnTo>
                <a:lnTo>
                  <a:pt x="25644" y="29347"/>
                </a:lnTo>
                <a:lnTo>
                  <a:pt x="11229" y="36406"/>
                </a:lnTo>
                <a:lnTo>
                  <a:pt x="3793" y="51269"/>
                </a:lnTo>
                <a:lnTo>
                  <a:pt x="0" y="69476"/>
                </a:lnTo>
                <a:lnTo>
                  <a:pt x="3793" y="83968"/>
                </a:lnTo>
                <a:lnTo>
                  <a:pt x="11229" y="98459"/>
                </a:lnTo>
                <a:lnTo>
                  <a:pt x="25644" y="105891"/>
                </a:lnTo>
                <a:lnTo>
                  <a:pt x="40212" y="109606"/>
                </a:lnTo>
                <a:lnTo>
                  <a:pt x="50986" y="109606"/>
                </a:lnTo>
                <a:lnTo>
                  <a:pt x="65857" y="102174"/>
                </a:lnTo>
                <a:lnTo>
                  <a:pt x="44005" y="102174"/>
                </a:lnTo>
                <a:lnTo>
                  <a:pt x="29438" y="98459"/>
                </a:lnTo>
                <a:lnTo>
                  <a:pt x="22002" y="91399"/>
                </a:lnTo>
                <a:lnTo>
                  <a:pt x="14567" y="80252"/>
                </a:lnTo>
                <a:lnTo>
                  <a:pt x="11229" y="65761"/>
                </a:lnTo>
                <a:lnTo>
                  <a:pt x="14567" y="54614"/>
                </a:lnTo>
                <a:lnTo>
                  <a:pt x="22002" y="43839"/>
                </a:lnTo>
                <a:lnTo>
                  <a:pt x="29438" y="36406"/>
                </a:lnTo>
                <a:lnTo>
                  <a:pt x="69423" y="36406"/>
                </a:lnTo>
                <a:lnTo>
                  <a:pt x="65857" y="32691"/>
                </a:lnTo>
                <a:lnTo>
                  <a:pt x="58421" y="29347"/>
                </a:lnTo>
                <a:lnTo>
                  <a:pt x="50986" y="25631"/>
                </a:lnTo>
                <a:close/>
              </a:path>
              <a:path w="84455" h="109854">
                <a:moveTo>
                  <a:pt x="84218" y="94743"/>
                </a:moveTo>
                <a:lnTo>
                  <a:pt x="72988" y="94743"/>
                </a:lnTo>
                <a:lnTo>
                  <a:pt x="72988" y="109606"/>
                </a:lnTo>
                <a:lnTo>
                  <a:pt x="84218" y="109606"/>
                </a:lnTo>
                <a:lnTo>
                  <a:pt x="84218" y="94743"/>
                </a:lnTo>
                <a:close/>
              </a:path>
              <a:path w="84455" h="109854">
                <a:moveTo>
                  <a:pt x="69423" y="36406"/>
                </a:moveTo>
                <a:lnTo>
                  <a:pt x="54779" y="36406"/>
                </a:lnTo>
                <a:lnTo>
                  <a:pt x="65857" y="43839"/>
                </a:lnTo>
                <a:lnTo>
                  <a:pt x="69347" y="54614"/>
                </a:lnTo>
                <a:lnTo>
                  <a:pt x="72988" y="69476"/>
                </a:lnTo>
                <a:lnTo>
                  <a:pt x="69347" y="80252"/>
                </a:lnTo>
                <a:lnTo>
                  <a:pt x="65857" y="91399"/>
                </a:lnTo>
                <a:lnTo>
                  <a:pt x="54779" y="98459"/>
                </a:lnTo>
                <a:lnTo>
                  <a:pt x="44005" y="102174"/>
                </a:lnTo>
                <a:lnTo>
                  <a:pt x="65857" y="102174"/>
                </a:lnTo>
                <a:lnTo>
                  <a:pt x="72988" y="94743"/>
                </a:lnTo>
                <a:lnTo>
                  <a:pt x="84218" y="94743"/>
                </a:lnTo>
                <a:lnTo>
                  <a:pt x="84218" y="40122"/>
                </a:lnTo>
                <a:lnTo>
                  <a:pt x="72988" y="40122"/>
                </a:lnTo>
                <a:lnTo>
                  <a:pt x="69423" y="36406"/>
                </a:lnTo>
                <a:close/>
              </a:path>
              <a:path w="84455" h="109854">
                <a:moveTo>
                  <a:pt x="84218" y="0"/>
                </a:moveTo>
                <a:lnTo>
                  <a:pt x="72988" y="0"/>
                </a:lnTo>
                <a:lnTo>
                  <a:pt x="72988" y="40122"/>
                </a:lnTo>
                <a:lnTo>
                  <a:pt x="84218" y="40122"/>
                </a:lnTo>
                <a:lnTo>
                  <a:pt x="84218" y="0"/>
                </a:lnTo>
                <a:close/>
              </a:path>
            </a:pathLst>
          </a:custGeom>
          <a:solidFill>
            <a:srgbClr val="1F1A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61"/>
          <p:cNvSpPr/>
          <p:nvPr/>
        </p:nvSpPr>
        <p:spPr>
          <a:xfrm>
            <a:off x="3382012" y="2842674"/>
            <a:ext cx="26034" cy="33020"/>
          </a:xfrm>
          <a:custGeom>
            <a:avLst/>
            <a:gdLst/>
            <a:ahLst/>
            <a:cxnLst/>
            <a:rect l="l" t="t" r="r" b="b"/>
            <a:pathLst>
              <a:path w="26035" h="33020">
                <a:moveTo>
                  <a:pt x="25644" y="0"/>
                </a:moveTo>
                <a:lnTo>
                  <a:pt x="14567" y="0"/>
                </a:lnTo>
                <a:lnTo>
                  <a:pt x="0" y="32697"/>
                </a:lnTo>
                <a:lnTo>
                  <a:pt x="10773" y="32697"/>
                </a:lnTo>
                <a:lnTo>
                  <a:pt x="25644" y="0"/>
                </a:lnTo>
                <a:close/>
              </a:path>
            </a:pathLst>
          </a:custGeom>
          <a:solidFill>
            <a:srgbClr val="1F1A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62"/>
          <p:cNvSpPr/>
          <p:nvPr/>
        </p:nvSpPr>
        <p:spPr>
          <a:xfrm>
            <a:off x="3469568" y="2754989"/>
            <a:ext cx="69215" cy="109855"/>
          </a:xfrm>
          <a:custGeom>
            <a:avLst/>
            <a:gdLst/>
            <a:ahLst/>
            <a:cxnLst/>
            <a:rect l="l" t="t" r="r" b="b"/>
            <a:pathLst>
              <a:path w="69214" h="109854">
                <a:moveTo>
                  <a:pt x="10773" y="0"/>
                </a:moveTo>
                <a:lnTo>
                  <a:pt x="0" y="0"/>
                </a:lnTo>
                <a:lnTo>
                  <a:pt x="0" y="109606"/>
                </a:lnTo>
                <a:lnTo>
                  <a:pt x="10773" y="109606"/>
                </a:lnTo>
                <a:lnTo>
                  <a:pt x="10773" y="51269"/>
                </a:lnTo>
                <a:lnTo>
                  <a:pt x="14415" y="47554"/>
                </a:lnTo>
                <a:lnTo>
                  <a:pt x="18209" y="40122"/>
                </a:lnTo>
                <a:lnTo>
                  <a:pt x="21851" y="36406"/>
                </a:lnTo>
                <a:lnTo>
                  <a:pt x="10773" y="36406"/>
                </a:lnTo>
                <a:lnTo>
                  <a:pt x="10773" y="0"/>
                </a:lnTo>
                <a:close/>
              </a:path>
              <a:path w="69214" h="109854">
                <a:moveTo>
                  <a:pt x="36418" y="25631"/>
                </a:moveTo>
                <a:lnTo>
                  <a:pt x="28983" y="25631"/>
                </a:lnTo>
                <a:lnTo>
                  <a:pt x="21851" y="29347"/>
                </a:lnTo>
                <a:lnTo>
                  <a:pt x="14415" y="32691"/>
                </a:lnTo>
                <a:lnTo>
                  <a:pt x="10773" y="36406"/>
                </a:lnTo>
                <a:lnTo>
                  <a:pt x="47192" y="36406"/>
                </a:lnTo>
                <a:lnTo>
                  <a:pt x="50986" y="43839"/>
                </a:lnTo>
                <a:lnTo>
                  <a:pt x="58421" y="51269"/>
                </a:lnTo>
                <a:lnTo>
                  <a:pt x="58421" y="109606"/>
                </a:lnTo>
                <a:lnTo>
                  <a:pt x="69195" y="109606"/>
                </a:lnTo>
                <a:lnTo>
                  <a:pt x="69195" y="65761"/>
                </a:lnTo>
                <a:lnTo>
                  <a:pt x="65553" y="47554"/>
                </a:lnTo>
                <a:lnTo>
                  <a:pt x="62063" y="36406"/>
                </a:lnTo>
                <a:lnTo>
                  <a:pt x="50986" y="29347"/>
                </a:lnTo>
                <a:lnTo>
                  <a:pt x="36418" y="25631"/>
                </a:lnTo>
                <a:close/>
              </a:path>
            </a:pathLst>
          </a:custGeom>
          <a:solidFill>
            <a:srgbClr val="1F1A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63"/>
          <p:cNvSpPr/>
          <p:nvPr/>
        </p:nvSpPr>
        <p:spPr>
          <a:xfrm>
            <a:off x="3558870" y="2749451"/>
            <a:ext cx="0" cy="115570"/>
          </a:xfrm>
          <a:custGeom>
            <a:avLst/>
            <a:gdLst/>
            <a:ahLst/>
            <a:cxnLst/>
            <a:rect l="l" t="t" r="r" b="b"/>
            <a:pathLst>
              <a:path h="115570">
                <a:moveTo>
                  <a:pt x="0" y="0"/>
                </a:moveTo>
                <a:lnTo>
                  <a:pt x="0" y="115145"/>
                </a:lnTo>
              </a:path>
            </a:pathLst>
          </a:custGeom>
          <a:ln w="12347">
            <a:solidFill>
              <a:srgbClr val="1F1A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64"/>
          <p:cNvSpPr/>
          <p:nvPr/>
        </p:nvSpPr>
        <p:spPr>
          <a:xfrm>
            <a:off x="3578976" y="2780621"/>
            <a:ext cx="80645" cy="113030"/>
          </a:xfrm>
          <a:custGeom>
            <a:avLst/>
            <a:gdLst/>
            <a:ahLst/>
            <a:cxnLst/>
            <a:rect l="l" t="t" r="r" b="b"/>
            <a:pathLst>
              <a:path w="80645" h="113029">
                <a:moveTo>
                  <a:pt x="18209" y="91034"/>
                </a:moveTo>
                <a:lnTo>
                  <a:pt x="3793" y="91034"/>
                </a:lnTo>
                <a:lnTo>
                  <a:pt x="10773" y="98465"/>
                </a:lnTo>
                <a:lnTo>
                  <a:pt x="18209" y="109241"/>
                </a:lnTo>
                <a:lnTo>
                  <a:pt x="29134" y="112957"/>
                </a:lnTo>
                <a:lnTo>
                  <a:pt x="58421" y="112957"/>
                </a:lnTo>
                <a:lnTo>
                  <a:pt x="65579" y="105897"/>
                </a:lnTo>
                <a:lnTo>
                  <a:pt x="40212" y="105897"/>
                </a:lnTo>
                <a:lnTo>
                  <a:pt x="32776" y="102182"/>
                </a:lnTo>
                <a:lnTo>
                  <a:pt x="25341" y="102182"/>
                </a:lnTo>
                <a:lnTo>
                  <a:pt x="22002" y="94749"/>
                </a:lnTo>
                <a:lnTo>
                  <a:pt x="18209" y="91034"/>
                </a:lnTo>
                <a:close/>
              </a:path>
              <a:path w="80645" h="113029">
                <a:moveTo>
                  <a:pt x="80120" y="69112"/>
                </a:moveTo>
                <a:lnTo>
                  <a:pt x="72988" y="69112"/>
                </a:lnTo>
                <a:lnTo>
                  <a:pt x="69347" y="83974"/>
                </a:lnTo>
                <a:lnTo>
                  <a:pt x="61911" y="94749"/>
                </a:lnTo>
                <a:lnTo>
                  <a:pt x="54779" y="102182"/>
                </a:lnTo>
                <a:lnTo>
                  <a:pt x="40212" y="105897"/>
                </a:lnTo>
                <a:lnTo>
                  <a:pt x="65579" y="105897"/>
                </a:lnTo>
                <a:lnTo>
                  <a:pt x="69347" y="102182"/>
                </a:lnTo>
                <a:lnTo>
                  <a:pt x="80120" y="87690"/>
                </a:lnTo>
                <a:lnTo>
                  <a:pt x="80120" y="69112"/>
                </a:lnTo>
                <a:close/>
              </a:path>
              <a:path w="80645" h="113029">
                <a:moveTo>
                  <a:pt x="50986" y="0"/>
                </a:moveTo>
                <a:lnTo>
                  <a:pt x="40212" y="0"/>
                </a:lnTo>
                <a:lnTo>
                  <a:pt x="25341" y="3715"/>
                </a:lnTo>
                <a:lnTo>
                  <a:pt x="10773" y="10775"/>
                </a:lnTo>
                <a:lnTo>
                  <a:pt x="0" y="25637"/>
                </a:lnTo>
                <a:lnTo>
                  <a:pt x="0" y="58337"/>
                </a:lnTo>
                <a:lnTo>
                  <a:pt x="10773" y="72827"/>
                </a:lnTo>
                <a:lnTo>
                  <a:pt x="25341" y="80259"/>
                </a:lnTo>
                <a:lnTo>
                  <a:pt x="40212" y="83974"/>
                </a:lnTo>
                <a:lnTo>
                  <a:pt x="50986" y="83974"/>
                </a:lnTo>
                <a:lnTo>
                  <a:pt x="58421" y="80259"/>
                </a:lnTo>
                <a:lnTo>
                  <a:pt x="65553" y="76542"/>
                </a:lnTo>
                <a:lnTo>
                  <a:pt x="40212" y="76542"/>
                </a:lnTo>
                <a:lnTo>
                  <a:pt x="29134" y="72827"/>
                </a:lnTo>
                <a:lnTo>
                  <a:pt x="18209" y="65767"/>
                </a:lnTo>
                <a:lnTo>
                  <a:pt x="10773" y="54620"/>
                </a:lnTo>
                <a:lnTo>
                  <a:pt x="10773" y="28982"/>
                </a:lnTo>
                <a:lnTo>
                  <a:pt x="18209" y="18207"/>
                </a:lnTo>
                <a:lnTo>
                  <a:pt x="29134" y="10775"/>
                </a:lnTo>
                <a:lnTo>
                  <a:pt x="40212" y="7059"/>
                </a:lnTo>
                <a:lnTo>
                  <a:pt x="65553" y="7059"/>
                </a:lnTo>
                <a:lnTo>
                  <a:pt x="58421" y="3715"/>
                </a:lnTo>
                <a:lnTo>
                  <a:pt x="50986" y="0"/>
                </a:lnTo>
                <a:close/>
              </a:path>
              <a:path w="80645" h="113029">
                <a:moveTo>
                  <a:pt x="65553" y="7059"/>
                </a:moveTo>
                <a:lnTo>
                  <a:pt x="40212" y="7059"/>
                </a:lnTo>
                <a:lnTo>
                  <a:pt x="50986" y="10775"/>
                </a:lnTo>
                <a:lnTo>
                  <a:pt x="61911" y="18207"/>
                </a:lnTo>
                <a:lnTo>
                  <a:pt x="69347" y="28982"/>
                </a:lnTo>
                <a:lnTo>
                  <a:pt x="72988" y="43845"/>
                </a:lnTo>
                <a:lnTo>
                  <a:pt x="69347" y="54620"/>
                </a:lnTo>
                <a:lnTo>
                  <a:pt x="61911" y="65767"/>
                </a:lnTo>
                <a:lnTo>
                  <a:pt x="50986" y="72827"/>
                </a:lnTo>
                <a:lnTo>
                  <a:pt x="40212" y="76542"/>
                </a:lnTo>
                <a:lnTo>
                  <a:pt x="65553" y="76542"/>
                </a:lnTo>
                <a:lnTo>
                  <a:pt x="72988" y="69112"/>
                </a:lnTo>
                <a:lnTo>
                  <a:pt x="80120" y="69112"/>
                </a:lnTo>
                <a:lnTo>
                  <a:pt x="80120" y="14490"/>
                </a:lnTo>
                <a:lnTo>
                  <a:pt x="72988" y="14490"/>
                </a:lnTo>
                <a:lnTo>
                  <a:pt x="65553" y="7059"/>
                </a:lnTo>
                <a:close/>
              </a:path>
              <a:path w="80645" h="113029">
                <a:moveTo>
                  <a:pt x="80120" y="0"/>
                </a:moveTo>
                <a:lnTo>
                  <a:pt x="72988" y="0"/>
                </a:lnTo>
                <a:lnTo>
                  <a:pt x="72988" y="14490"/>
                </a:lnTo>
                <a:lnTo>
                  <a:pt x="80120" y="14490"/>
                </a:lnTo>
                <a:lnTo>
                  <a:pt x="80120" y="0"/>
                </a:lnTo>
                <a:close/>
              </a:path>
            </a:pathLst>
          </a:custGeom>
          <a:solidFill>
            <a:srgbClr val="1F1A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65"/>
          <p:cNvSpPr txBox="1"/>
          <p:nvPr/>
        </p:nvSpPr>
        <p:spPr>
          <a:xfrm>
            <a:off x="824011" y="2910332"/>
            <a:ext cx="6704531" cy="163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3735">
              <a:lnSpc>
                <a:spcPct val="100000"/>
              </a:lnSpc>
              <a:tabLst>
                <a:tab pos="3810635" algn="l"/>
              </a:tabLst>
            </a:pPr>
            <a:r>
              <a:rPr sz="1200" spc="-235" dirty="0">
                <a:solidFill>
                  <a:srgbClr val="1F1A17"/>
                </a:solidFill>
                <a:cs typeface="Arial"/>
              </a:rPr>
              <a:t>E</a:t>
            </a:r>
            <a:r>
              <a:rPr sz="1200" spc="10" dirty="0">
                <a:solidFill>
                  <a:srgbClr val="1F1A17"/>
                </a:solidFill>
                <a:cs typeface="Arial"/>
              </a:rPr>
              <a:t>n</a:t>
            </a:r>
            <a:r>
              <a:rPr sz="1200" dirty="0">
                <a:solidFill>
                  <a:srgbClr val="1F1A17"/>
                </a:solidFill>
                <a:cs typeface="Arial"/>
              </a:rPr>
              <a:t>c</a:t>
            </a:r>
            <a:r>
              <a:rPr sz="1200" spc="-225" dirty="0">
                <a:solidFill>
                  <a:srgbClr val="1F1A17"/>
                </a:solidFill>
                <a:cs typeface="Arial"/>
              </a:rPr>
              <a:t> </a:t>
            </a:r>
            <a:r>
              <a:rPr sz="1200" spc="70" dirty="0">
                <a:solidFill>
                  <a:srgbClr val="1F1A17"/>
                </a:solidFill>
                <a:cs typeface="Arial"/>
              </a:rPr>
              <a:t>a</a:t>
            </a:r>
            <a:r>
              <a:rPr sz="1200" spc="95" dirty="0">
                <a:solidFill>
                  <a:srgbClr val="1F1A17"/>
                </a:solidFill>
                <a:cs typeface="Arial"/>
              </a:rPr>
              <a:t>p</a:t>
            </a:r>
            <a:r>
              <a:rPr sz="1200" spc="-150" dirty="0">
                <a:solidFill>
                  <a:srgbClr val="1F1A17"/>
                </a:solidFill>
                <a:cs typeface="Arial"/>
              </a:rPr>
              <a:t>s</a:t>
            </a:r>
            <a:r>
              <a:rPr sz="1200" spc="-15" dirty="0">
                <a:solidFill>
                  <a:srgbClr val="1F1A17"/>
                </a:solidFill>
                <a:cs typeface="Arial"/>
              </a:rPr>
              <a:t>u</a:t>
            </a:r>
            <a:r>
              <a:rPr sz="1200" spc="-40" dirty="0">
                <a:solidFill>
                  <a:srgbClr val="1F1A17"/>
                </a:solidFill>
                <a:cs typeface="Arial"/>
              </a:rPr>
              <a:t>l</a:t>
            </a:r>
            <a:r>
              <a:rPr sz="1200" spc="70" dirty="0">
                <a:solidFill>
                  <a:srgbClr val="1F1A17"/>
                </a:solidFill>
                <a:cs typeface="Arial"/>
              </a:rPr>
              <a:t>a</a:t>
            </a:r>
            <a:r>
              <a:rPr sz="1200" spc="-20" dirty="0">
                <a:solidFill>
                  <a:srgbClr val="1F1A17"/>
                </a:solidFill>
                <a:cs typeface="Arial"/>
              </a:rPr>
              <a:t>t</a:t>
            </a:r>
            <a:r>
              <a:rPr sz="1200" spc="40" dirty="0">
                <a:solidFill>
                  <a:srgbClr val="1F1A17"/>
                </a:solidFill>
                <a:cs typeface="Arial"/>
              </a:rPr>
              <a:t>e</a:t>
            </a:r>
            <a:r>
              <a:rPr sz="1200" dirty="0">
                <a:solidFill>
                  <a:srgbClr val="1F1A17"/>
                </a:solidFill>
                <a:cs typeface="Arial"/>
              </a:rPr>
              <a:t>d	</a:t>
            </a:r>
            <a:r>
              <a:rPr sz="1800" spc="-509" baseline="2314" dirty="0">
                <a:solidFill>
                  <a:srgbClr val="1F1A17"/>
                </a:solidFill>
                <a:cs typeface="Arial"/>
              </a:rPr>
              <a:t>T</a:t>
            </a:r>
            <a:r>
              <a:rPr sz="1800" spc="60" baseline="2314" dirty="0">
                <a:solidFill>
                  <a:srgbClr val="1F1A17"/>
                </a:solidFill>
                <a:cs typeface="Arial"/>
              </a:rPr>
              <a:t>o</a:t>
            </a:r>
            <a:r>
              <a:rPr sz="1800" spc="-179" baseline="2314" dirty="0">
                <a:solidFill>
                  <a:srgbClr val="1F1A17"/>
                </a:solidFill>
                <a:cs typeface="Arial"/>
              </a:rPr>
              <a:t>r</a:t>
            </a:r>
            <a:r>
              <a:rPr sz="1800" spc="-135" baseline="2314" dirty="0">
                <a:solidFill>
                  <a:srgbClr val="1F1A17"/>
                </a:solidFill>
                <a:cs typeface="Arial"/>
              </a:rPr>
              <a:t>r</a:t>
            </a:r>
            <a:r>
              <a:rPr sz="1800" spc="60" baseline="2314" dirty="0">
                <a:solidFill>
                  <a:srgbClr val="1F1A17"/>
                </a:solidFill>
                <a:cs typeface="Arial"/>
              </a:rPr>
              <a:t>o</a:t>
            </a:r>
            <a:r>
              <a:rPr sz="1800" spc="-60" baseline="2314" dirty="0">
                <a:solidFill>
                  <a:srgbClr val="1F1A17"/>
                </a:solidFill>
                <a:cs typeface="Arial"/>
              </a:rPr>
              <a:t>i</a:t>
            </a:r>
            <a:r>
              <a:rPr sz="1800" baseline="2314" dirty="0">
                <a:solidFill>
                  <a:srgbClr val="1F1A17"/>
                </a:solidFill>
                <a:cs typeface="Arial"/>
              </a:rPr>
              <a:t>d</a:t>
            </a:r>
            <a:r>
              <a:rPr sz="1800" spc="120" baseline="2314" dirty="0">
                <a:solidFill>
                  <a:srgbClr val="1F1A17"/>
                </a:solidFill>
                <a:cs typeface="Arial"/>
              </a:rPr>
              <a:t> </a:t>
            </a:r>
            <a:r>
              <a:rPr sz="1800" spc="165" baseline="2314" dirty="0">
                <a:solidFill>
                  <a:srgbClr val="1F1A17"/>
                </a:solidFill>
                <a:cs typeface="Arial"/>
              </a:rPr>
              <a:t>c</a:t>
            </a:r>
            <a:r>
              <a:rPr sz="1800" spc="60" baseline="2314" dirty="0">
                <a:solidFill>
                  <a:srgbClr val="1F1A17"/>
                </a:solidFill>
                <a:cs typeface="Arial"/>
              </a:rPr>
              <a:t>o</a:t>
            </a:r>
            <a:r>
              <a:rPr sz="1800" spc="-60" baseline="2314" dirty="0">
                <a:solidFill>
                  <a:srgbClr val="1F1A17"/>
                </a:solidFill>
                <a:cs typeface="Arial"/>
              </a:rPr>
              <a:t>i</a:t>
            </a:r>
            <a:r>
              <a:rPr sz="1800" baseline="2314" dirty="0">
                <a:solidFill>
                  <a:srgbClr val="1F1A17"/>
                </a:solidFill>
                <a:cs typeface="Arial"/>
              </a:rPr>
              <a:t>l</a:t>
            </a:r>
            <a:endParaRPr sz="1800" baseline="2314" dirty="0">
              <a:cs typeface="Arial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14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6235" algn="l"/>
              </a:tabLst>
            </a:pPr>
            <a:r>
              <a:rPr sz="2800" dirty="0">
                <a:latin typeface="Calibri" panose="020F0502020204030204" pitchFamily="34" charset="0"/>
                <a:cs typeface="Calibri" panose="020F0502020204030204" pitchFamily="34" charset="0"/>
              </a:rPr>
              <a:t>Appli</a:t>
            </a:r>
            <a:r>
              <a:rPr sz="2800" spc="-35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sz="2800" spc="-2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sz="2800" dirty="0">
                <a:latin typeface="Calibri" panose="020F0502020204030204" pitchFamily="34" charset="0"/>
                <a:cs typeface="Calibri" panose="020F0502020204030204" pitchFamily="34" charset="0"/>
              </a:rPr>
              <a:t>tions</a:t>
            </a:r>
            <a:r>
              <a:rPr sz="2800" spc="-1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56285" marR="5080" indent="-287020">
              <a:lnSpc>
                <a:spcPts val="2810"/>
              </a:lnSpc>
              <a:spcBef>
                <a:spcPts val="690"/>
              </a:spcBef>
            </a:pPr>
            <a:r>
              <a:rPr sz="2800" spc="-5" dirty="0">
                <a:latin typeface="Calibri" panose="020F0502020204030204" pitchFamily="34" charset="0"/>
                <a:cs typeface="Calibri" panose="020F0502020204030204" pitchFamily="34" charset="0"/>
              </a:rPr>
              <a:t>—</a:t>
            </a:r>
            <a:r>
              <a:rPr sz="2800" spc="-50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sz="2800" spc="-15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sz="2800" spc="-25" dirty="0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sz="2800" dirty="0">
                <a:latin typeface="Calibri" panose="020F0502020204030204" pitchFamily="34" charset="0"/>
                <a:cs typeface="Calibri" panose="020F0502020204030204" pitchFamily="34" charset="0"/>
              </a:rPr>
              <a:t>er</a:t>
            </a:r>
            <a:r>
              <a:rPr sz="2800" spc="-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800" spc="-5" dirty="0">
                <a:latin typeface="Calibri" panose="020F0502020204030204" pitchFamily="34" charset="0"/>
                <a:cs typeface="Calibri" panose="020F0502020204030204" pitchFamily="34" charset="0"/>
              </a:rPr>
              <a:t>su</a:t>
            </a:r>
            <a:r>
              <a:rPr sz="2800" spc="5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sz="2800" spc="-5" dirty="0">
                <a:latin typeface="Calibri" panose="020F0502020204030204" pitchFamily="34" charset="0"/>
                <a:cs typeface="Calibri" panose="020F0502020204030204" pitchFamily="34" charset="0"/>
              </a:rPr>
              <a:t>plie</a:t>
            </a:r>
            <a:r>
              <a:rPr sz="2800" spc="10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sz="2800" spc="-1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sz="2800" spc="-4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80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sz="2800" spc="-45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sz="2800" dirty="0">
                <a:latin typeface="Calibri" panose="020F0502020204030204" pitchFamily="34" charset="0"/>
                <a:cs typeface="Calibri" panose="020F0502020204030204" pitchFamily="34" charset="0"/>
              </a:rPr>
              <a:t>an</a:t>
            </a:r>
            <a:r>
              <a:rPr sz="2800" spc="-15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sz="2800" spc="-65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sz="2800" spc="-5" dirty="0">
                <a:latin typeface="Calibri" panose="020F0502020204030204" pitchFamily="34" charset="0"/>
                <a:cs typeface="Calibri" panose="020F0502020204030204" pitchFamily="34" charset="0"/>
              </a:rPr>
              <a:t>orme</a:t>
            </a:r>
            <a:r>
              <a:rPr sz="2800" spc="-4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sz="2800" spc="-5" dirty="0">
                <a:latin typeface="Calibri" panose="020F0502020204030204" pitchFamily="34" charset="0"/>
                <a:cs typeface="Calibri" panose="020F0502020204030204" pitchFamily="34" charset="0"/>
              </a:rPr>
              <a:t>s, </a:t>
            </a:r>
            <a:r>
              <a:rPr lang="en-SG" sz="2800" dirty="0">
                <a:latin typeface="Calibri" panose="020F0502020204030204" pitchFamily="34" charset="0"/>
                <a:cs typeface="Calibri" panose="020F0502020204030204" pitchFamily="34" charset="0"/>
              </a:rPr>
              <a:t>electric mo</a:t>
            </a:r>
            <a:r>
              <a:rPr lang="en-SG" sz="2800" spc="-25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SG" sz="2800" spc="-5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SG" sz="2800" spc="-5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SG" sz="2800" spc="-5" dirty="0">
                <a:latin typeface="Calibri" panose="020F0502020204030204" pitchFamily="34" charset="0"/>
                <a:cs typeface="Calibri" panose="020F0502020204030204" pitchFamily="34" charset="0"/>
              </a:rPr>
              <a:t>s, </a:t>
            </a:r>
            <a:r>
              <a:rPr sz="2800" spc="-5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sz="2800" dirty="0">
                <a:latin typeface="Calibri" panose="020F0502020204030204" pitchFamily="34" charset="0"/>
                <a:cs typeface="Calibri" panose="020F0502020204030204" pitchFamily="34" charset="0"/>
              </a:rPr>
              <a:t>adios,</a:t>
            </a:r>
            <a:r>
              <a:rPr sz="2800" spc="-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800" spc="-5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sz="2800" spc="-114" dirty="0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sz="2800" spc="-5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sz="2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sz="2800" spc="-1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G" sz="2800" spc="-10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sz="2800" spc="-5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sz="2800" dirty="0">
                <a:latin typeface="Calibri" panose="020F0502020204030204" pitchFamily="34" charset="0"/>
                <a:cs typeface="Calibri" panose="020F0502020204030204" pitchFamily="34" charset="0"/>
              </a:rPr>
              <a:t>ada</a:t>
            </a:r>
            <a:r>
              <a:rPr sz="2800" spc="-4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sz="2800" spc="-5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SG" sz="2800" spc="-5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4" name="object 171"/>
          <p:cNvSpPr/>
          <p:nvPr/>
        </p:nvSpPr>
        <p:spPr>
          <a:xfrm>
            <a:off x="3677306" y="2754989"/>
            <a:ext cx="69850" cy="109855"/>
          </a:xfrm>
          <a:custGeom>
            <a:avLst/>
            <a:gdLst/>
            <a:ahLst/>
            <a:cxnLst/>
            <a:rect l="l" t="t" r="r" b="b"/>
            <a:pathLst>
              <a:path w="69850" h="109854">
                <a:moveTo>
                  <a:pt x="11229" y="0"/>
                </a:moveTo>
                <a:lnTo>
                  <a:pt x="0" y="0"/>
                </a:lnTo>
                <a:lnTo>
                  <a:pt x="0" y="109606"/>
                </a:lnTo>
                <a:lnTo>
                  <a:pt x="11229" y="109606"/>
                </a:lnTo>
                <a:lnTo>
                  <a:pt x="11229" y="51269"/>
                </a:lnTo>
                <a:lnTo>
                  <a:pt x="14870" y="47554"/>
                </a:lnTo>
                <a:lnTo>
                  <a:pt x="18209" y="40122"/>
                </a:lnTo>
                <a:lnTo>
                  <a:pt x="22002" y="36406"/>
                </a:lnTo>
                <a:lnTo>
                  <a:pt x="11229" y="36406"/>
                </a:lnTo>
                <a:lnTo>
                  <a:pt x="11229" y="0"/>
                </a:lnTo>
                <a:close/>
              </a:path>
              <a:path w="69850" h="109854">
                <a:moveTo>
                  <a:pt x="36570" y="25631"/>
                </a:moveTo>
                <a:lnTo>
                  <a:pt x="25644" y="25631"/>
                </a:lnTo>
                <a:lnTo>
                  <a:pt x="22002" y="29347"/>
                </a:lnTo>
                <a:lnTo>
                  <a:pt x="14870" y="32691"/>
                </a:lnTo>
                <a:lnTo>
                  <a:pt x="11229" y="36406"/>
                </a:lnTo>
                <a:lnTo>
                  <a:pt x="44005" y="36406"/>
                </a:lnTo>
                <a:lnTo>
                  <a:pt x="51441" y="43839"/>
                </a:lnTo>
                <a:lnTo>
                  <a:pt x="54779" y="51269"/>
                </a:lnTo>
                <a:lnTo>
                  <a:pt x="58421" y="65761"/>
                </a:lnTo>
                <a:lnTo>
                  <a:pt x="58421" y="109606"/>
                </a:lnTo>
                <a:lnTo>
                  <a:pt x="69347" y="109606"/>
                </a:lnTo>
                <a:lnTo>
                  <a:pt x="69347" y="65761"/>
                </a:lnTo>
                <a:lnTo>
                  <a:pt x="65857" y="47554"/>
                </a:lnTo>
                <a:lnTo>
                  <a:pt x="58421" y="36406"/>
                </a:lnTo>
                <a:lnTo>
                  <a:pt x="51441" y="29347"/>
                </a:lnTo>
                <a:lnTo>
                  <a:pt x="36570" y="25631"/>
                </a:lnTo>
                <a:close/>
              </a:path>
            </a:pathLst>
          </a:custGeom>
          <a:solidFill>
            <a:srgbClr val="1F1A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72"/>
          <p:cNvSpPr/>
          <p:nvPr/>
        </p:nvSpPr>
        <p:spPr>
          <a:xfrm>
            <a:off x="3801281" y="2780621"/>
            <a:ext cx="80645" cy="84455"/>
          </a:xfrm>
          <a:custGeom>
            <a:avLst/>
            <a:gdLst/>
            <a:ahLst/>
            <a:cxnLst/>
            <a:rect l="l" t="t" r="r" b="b"/>
            <a:pathLst>
              <a:path w="80645" h="84454">
                <a:moveTo>
                  <a:pt x="54779" y="0"/>
                </a:moveTo>
                <a:lnTo>
                  <a:pt x="40212" y="0"/>
                </a:lnTo>
                <a:lnTo>
                  <a:pt x="25796" y="3715"/>
                </a:lnTo>
                <a:lnTo>
                  <a:pt x="11229" y="10775"/>
                </a:lnTo>
                <a:lnTo>
                  <a:pt x="3793" y="25637"/>
                </a:lnTo>
                <a:lnTo>
                  <a:pt x="0" y="43845"/>
                </a:lnTo>
                <a:lnTo>
                  <a:pt x="3793" y="58337"/>
                </a:lnTo>
                <a:lnTo>
                  <a:pt x="11229" y="72827"/>
                </a:lnTo>
                <a:lnTo>
                  <a:pt x="25796" y="83974"/>
                </a:lnTo>
                <a:lnTo>
                  <a:pt x="54779" y="83974"/>
                </a:lnTo>
                <a:lnTo>
                  <a:pt x="66008" y="76542"/>
                </a:lnTo>
                <a:lnTo>
                  <a:pt x="40212" y="76542"/>
                </a:lnTo>
                <a:lnTo>
                  <a:pt x="29438" y="72827"/>
                </a:lnTo>
                <a:lnTo>
                  <a:pt x="18361" y="65767"/>
                </a:lnTo>
                <a:lnTo>
                  <a:pt x="11229" y="54620"/>
                </a:lnTo>
                <a:lnTo>
                  <a:pt x="11229" y="28982"/>
                </a:lnTo>
                <a:lnTo>
                  <a:pt x="18361" y="18207"/>
                </a:lnTo>
                <a:lnTo>
                  <a:pt x="29438" y="10775"/>
                </a:lnTo>
                <a:lnTo>
                  <a:pt x="40212" y="7059"/>
                </a:lnTo>
                <a:lnTo>
                  <a:pt x="66008" y="7059"/>
                </a:lnTo>
                <a:lnTo>
                  <a:pt x="54779" y="0"/>
                </a:lnTo>
                <a:close/>
              </a:path>
              <a:path w="80645" h="84454">
                <a:moveTo>
                  <a:pt x="80424" y="58337"/>
                </a:moveTo>
                <a:lnTo>
                  <a:pt x="69650" y="58337"/>
                </a:lnTo>
                <a:lnTo>
                  <a:pt x="62215" y="65767"/>
                </a:lnTo>
                <a:lnTo>
                  <a:pt x="58573" y="69112"/>
                </a:lnTo>
                <a:lnTo>
                  <a:pt x="51441" y="72827"/>
                </a:lnTo>
                <a:lnTo>
                  <a:pt x="40212" y="76542"/>
                </a:lnTo>
                <a:lnTo>
                  <a:pt x="66008" y="76542"/>
                </a:lnTo>
                <a:lnTo>
                  <a:pt x="72988" y="69112"/>
                </a:lnTo>
                <a:lnTo>
                  <a:pt x="80424" y="58337"/>
                </a:lnTo>
                <a:close/>
              </a:path>
              <a:path w="80645" h="84454">
                <a:moveTo>
                  <a:pt x="66008" y="7059"/>
                </a:moveTo>
                <a:lnTo>
                  <a:pt x="40212" y="7059"/>
                </a:lnTo>
                <a:lnTo>
                  <a:pt x="47647" y="10775"/>
                </a:lnTo>
                <a:lnTo>
                  <a:pt x="54779" y="14490"/>
                </a:lnTo>
                <a:lnTo>
                  <a:pt x="62215" y="18207"/>
                </a:lnTo>
                <a:lnTo>
                  <a:pt x="69650" y="25637"/>
                </a:lnTo>
                <a:lnTo>
                  <a:pt x="80424" y="25637"/>
                </a:lnTo>
                <a:lnTo>
                  <a:pt x="72988" y="14490"/>
                </a:lnTo>
                <a:lnTo>
                  <a:pt x="66008" y="7059"/>
                </a:lnTo>
                <a:close/>
              </a:path>
            </a:pathLst>
          </a:custGeom>
          <a:solidFill>
            <a:srgbClr val="1F1A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73"/>
          <p:cNvSpPr/>
          <p:nvPr/>
        </p:nvSpPr>
        <p:spPr>
          <a:xfrm>
            <a:off x="3896273" y="2780621"/>
            <a:ext cx="69850" cy="84455"/>
          </a:xfrm>
          <a:custGeom>
            <a:avLst/>
            <a:gdLst/>
            <a:ahLst/>
            <a:cxnLst/>
            <a:rect l="l" t="t" r="r" b="b"/>
            <a:pathLst>
              <a:path w="69850" h="84454">
                <a:moveTo>
                  <a:pt x="10773" y="0"/>
                </a:moveTo>
                <a:lnTo>
                  <a:pt x="0" y="0"/>
                </a:lnTo>
                <a:lnTo>
                  <a:pt x="0" y="62052"/>
                </a:lnTo>
                <a:lnTo>
                  <a:pt x="7435" y="76542"/>
                </a:lnTo>
                <a:lnTo>
                  <a:pt x="18209" y="83974"/>
                </a:lnTo>
                <a:lnTo>
                  <a:pt x="47344" y="83974"/>
                </a:lnTo>
                <a:lnTo>
                  <a:pt x="50986" y="80259"/>
                </a:lnTo>
                <a:lnTo>
                  <a:pt x="54704" y="76542"/>
                </a:lnTo>
                <a:lnTo>
                  <a:pt x="32776" y="76542"/>
                </a:lnTo>
                <a:lnTo>
                  <a:pt x="22002" y="72827"/>
                </a:lnTo>
                <a:lnTo>
                  <a:pt x="14567" y="69112"/>
                </a:lnTo>
                <a:lnTo>
                  <a:pt x="10773" y="58337"/>
                </a:lnTo>
                <a:lnTo>
                  <a:pt x="10773" y="0"/>
                </a:lnTo>
                <a:close/>
              </a:path>
              <a:path w="69850" h="84454">
                <a:moveTo>
                  <a:pt x="69347" y="0"/>
                </a:moveTo>
                <a:lnTo>
                  <a:pt x="58421" y="0"/>
                </a:lnTo>
                <a:lnTo>
                  <a:pt x="58421" y="58337"/>
                </a:lnTo>
                <a:lnTo>
                  <a:pt x="54779" y="62052"/>
                </a:lnTo>
                <a:lnTo>
                  <a:pt x="54779" y="65767"/>
                </a:lnTo>
                <a:lnTo>
                  <a:pt x="50986" y="69112"/>
                </a:lnTo>
                <a:lnTo>
                  <a:pt x="47344" y="72827"/>
                </a:lnTo>
                <a:lnTo>
                  <a:pt x="58421" y="72827"/>
                </a:lnTo>
                <a:lnTo>
                  <a:pt x="58421" y="83974"/>
                </a:lnTo>
                <a:lnTo>
                  <a:pt x="69347" y="83974"/>
                </a:lnTo>
                <a:lnTo>
                  <a:pt x="69347" y="0"/>
                </a:lnTo>
                <a:close/>
              </a:path>
              <a:path w="69850" h="84454">
                <a:moveTo>
                  <a:pt x="58421" y="72827"/>
                </a:moveTo>
                <a:lnTo>
                  <a:pt x="40212" y="72827"/>
                </a:lnTo>
                <a:lnTo>
                  <a:pt x="32776" y="76542"/>
                </a:lnTo>
                <a:lnTo>
                  <a:pt x="54704" y="76542"/>
                </a:lnTo>
                <a:lnTo>
                  <a:pt x="58421" y="72827"/>
                </a:lnTo>
                <a:close/>
              </a:path>
            </a:pathLst>
          </a:custGeom>
          <a:solidFill>
            <a:srgbClr val="1F1A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74"/>
          <p:cNvSpPr/>
          <p:nvPr/>
        </p:nvSpPr>
        <p:spPr>
          <a:xfrm>
            <a:off x="3980036" y="2780621"/>
            <a:ext cx="29845" cy="84455"/>
          </a:xfrm>
          <a:custGeom>
            <a:avLst/>
            <a:gdLst/>
            <a:ahLst/>
            <a:cxnLst/>
            <a:rect l="l" t="t" r="r" b="b"/>
            <a:pathLst>
              <a:path w="29845" h="84454">
                <a:moveTo>
                  <a:pt x="11229" y="0"/>
                </a:moveTo>
                <a:lnTo>
                  <a:pt x="0" y="0"/>
                </a:lnTo>
                <a:lnTo>
                  <a:pt x="0" y="83974"/>
                </a:lnTo>
                <a:lnTo>
                  <a:pt x="11229" y="83974"/>
                </a:lnTo>
                <a:lnTo>
                  <a:pt x="11229" y="25637"/>
                </a:lnTo>
                <a:lnTo>
                  <a:pt x="15022" y="18207"/>
                </a:lnTo>
                <a:lnTo>
                  <a:pt x="22002" y="14490"/>
                </a:lnTo>
                <a:lnTo>
                  <a:pt x="29438" y="10775"/>
                </a:lnTo>
                <a:lnTo>
                  <a:pt x="11229" y="10775"/>
                </a:lnTo>
                <a:lnTo>
                  <a:pt x="11229" y="0"/>
                </a:lnTo>
                <a:close/>
              </a:path>
              <a:path w="29845" h="84454">
                <a:moveTo>
                  <a:pt x="29438" y="0"/>
                </a:moveTo>
                <a:lnTo>
                  <a:pt x="25796" y="0"/>
                </a:lnTo>
                <a:lnTo>
                  <a:pt x="18361" y="3715"/>
                </a:lnTo>
                <a:lnTo>
                  <a:pt x="15022" y="7059"/>
                </a:lnTo>
                <a:lnTo>
                  <a:pt x="11229" y="10775"/>
                </a:lnTo>
                <a:lnTo>
                  <a:pt x="29438" y="10775"/>
                </a:lnTo>
                <a:lnTo>
                  <a:pt x="29438" y="0"/>
                </a:lnTo>
                <a:close/>
              </a:path>
            </a:pathLst>
          </a:custGeom>
          <a:solidFill>
            <a:srgbClr val="1F1A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75"/>
          <p:cNvSpPr/>
          <p:nvPr/>
        </p:nvSpPr>
        <p:spPr>
          <a:xfrm>
            <a:off x="4020248" y="2780621"/>
            <a:ext cx="29845" cy="84455"/>
          </a:xfrm>
          <a:custGeom>
            <a:avLst/>
            <a:gdLst/>
            <a:ahLst/>
            <a:cxnLst/>
            <a:rect l="l" t="t" r="r" b="b"/>
            <a:pathLst>
              <a:path w="29845" h="84454">
                <a:moveTo>
                  <a:pt x="7587" y="0"/>
                </a:moveTo>
                <a:lnTo>
                  <a:pt x="0" y="0"/>
                </a:lnTo>
                <a:lnTo>
                  <a:pt x="0" y="83974"/>
                </a:lnTo>
                <a:lnTo>
                  <a:pt x="11229" y="83974"/>
                </a:lnTo>
                <a:lnTo>
                  <a:pt x="11229" y="25637"/>
                </a:lnTo>
                <a:lnTo>
                  <a:pt x="14567" y="18207"/>
                </a:lnTo>
                <a:lnTo>
                  <a:pt x="18361" y="14490"/>
                </a:lnTo>
                <a:lnTo>
                  <a:pt x="29438" y="10775"/>
                </a:lnTo>
                <a:lnTo>
                  <a:pt x="7587" y="10775"/>
                </a:lnTo>
                <a:lnTo>
                  <a:pt x="7587" y="0"/>
                </a:lnTo>
                <a:close/>
              </a:path>
              <a:path w="29845" h="84454">
                <a:moveTo>
                  <a:pt x="29438" y="0"/>
                </a:moveTo>
                <a:lnTo>
                  <a:pt x="22002" y="0"/>
                </a:lnTo>
                <a:lnTo>
                  <a:pt x="18361" y="3715"/>
                </a:lnTo>
                <a:lnTo>
                  <a:pt x="11229" y="7059"/>
                </a:lnTo>
                <a:lnTo>
                  <a:pt x="7587" y="10775"/>
                </a:lnTo>
                <a:lnTo>
                  <a:pt x="29438" y="10775"/>
                </a:lnTo>
                <a:lnTo>
                  <a:pt x="29438" y="0"/>
                </a:lnTo>
                <a:close/>
              </a:path>
            </a:pathLst>
          </a:custGeom>
          <a:solidFill>
            <a:srgbClr val="1F1A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76"/>
          <p:cNvSpPr/>
          <p:nvPr/>
        </p:nvSpPr>
        <p:spPr>
          <a:xfrm>
            <a:off x="4053025" y="2780621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44005" y="0"/>
                </a:moveTo>
                <a:lnTo>
                  <a:pt x="25796" y="3715"/>
                </a:lnTo>
                <a:lnTo>
                  <a:pt x="11229" y="10775"/>
                </a:lnTo>
                <a:lnTo>
                  <a:pt x="3793" y="25637"/>
                </a:lnTo>
                <a:lnTo>
                  <a:pt x="0" y="43845"/>
                </a:lnTo>
                <a:lnTo>
                  <a:pt x="3793" y="58337"/>
                </a:lnTo>
                <a:lnTo>
                  <a:pt x="11229" y="72827"/>
                </a:lnTo>
                <a:lnTo>
                  <a:pt x="25796" y="83974"/>
                </a:lnTo>
                <a:lnTo>
                  <a:pt x="54779" y="83974"/>
                </a:lnTo>
                <a:lnTo>
                  <a:pt x="66008" y="76542"/>
                </a:lnTo>
                <a:lnTo>
                  <a:pt x="40212" y="76542"/>
                </a:lnTo>
                <a:lnTo>
                  <a:pt x="29438" y="72827"/>
                </a:lnTo>
                <a:lnTo>
                  <a:pt x="18361" y="65767"/>
                </a:lnTo>
                <a:lnTo>
                  <a:pt x="15022" y="58337"/>
                </a:lnTo>
                <a:lnTo>
                  <a:pt x="11229" y="43845"/>
                </a:lnTo>
                <a:lnTo>
                  <a:pt x="84218" y="43845"/>
                </a:lnTo>
                <a:lnTo>
                  <a:pt x="82731" y="36412"/>
                </a:lnTo>
                <a:lnTo>
                  <a:pt x="11229" y="36412"/>
                </a:lnTo>
                <a:lnTo>
                  <a:pt x="15022" y="25637"/>
                </a:lnTo>
                <a:lnTo>
                  <a:pt x="22002" y="18207"/>
                </a:lnTo>
                <a:lnTo>
                  <a:pt x="29438" y="10775"/>
                </a:lnTo>
                <a:lnTo>
                  <a:pt x="40212" y="7059"/>
                </a:lnTo>
                <a:lnTo>
                  <a:pt x="65402" y="7059"/>
                </a:lnTo>
                <a:lnTo>
                  <a:pt x="58573" y="3715"/>
                </a:lnTo>
                <a:lnTo>
                  <a:pt x="44005" y="0"/>
                </a:lnTo>
                <a:close/>
              </a:path>
              <a:path w="84454" h="84454">
                <a:moveTo>
                  <a:pt x="80576" y="58337"/>
                </a:moveTo>
                <a:lnTo>
                  <a:pt x="69347" y="58337"/>
                </a:lnTo>
                <a:lnTo>
                  <a:pt x="66008" y="65767"/>
                </a:lnTo>
                <a:lnTo>
                  <a:pt x="58573" y="69112"/>
                </a:lnTo>
                <a:lnTo>
                  <a:pt x="51137" y="72827"/>
                </a:lnTo>
                <a:lnTo>
                  <a:pt x="40212" y="76542"/>
                </a:lnTo>
                <a:lnTo>
                  <a:pt x="66008" y="76542"/>
                </a:lnTo>
                <a:lnTo>
                  <a:pt x="72988" y="69112"/>
                </a:lnTo>
                <a:lnTo>
                  <a:pt x="80576" y="58337"/>
                </a:lnTo>
                <a:close/>
              </a:path>
              <a:path w="84454" h="84454">
                <a:moveTo>
                  <a:pt x="65402" y="7059"/>
                </a:moveTo>
                <a:lnTo>
                  <a:pt x="40212" y="7059"/>
                </a:lnTo>
                <a:lnTo>
                  <a:pt x="62215" y="14490"/>
                </a:lnTo>
                <a:lnTo>
                  <a:pt x="69347" y="25637"/>
                </a:lnTo>
                <a:lnTo>
                  <a:pt x="72988" y="36412"/>
                </a:lnTo>
                <a:lnTo>
                  <a:pt x="82731" y="36412"/>
                </a:lnTo>
                <a:lnTo>
                  <a:pt x="80576" y="25637"/>
                </a:lnTo>
                <a:lnTo>
                  <a:pt x="72988" y="10775"/>
                </a:lnTo>
                <a:lnTo>
                  <a:pt x="65402" y="7059"/>
                </a:lnTo>
                <a:close/>
              </a:path>
            </a:pathLst>
          </a:custGeom>
          <a:solidFill>
            <a:srgbClr val="1F1A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77"/>
          <p:cNvSpPr/>
          <p:nvPr/>
        </p:nvSpPr>
        <p:spPr>
          <a:xfrm>
            <a:off x="4148017" y="2780621"/>
            <a:ext cx="69850" cy="84455"/>
          </a:xfrm>
          <a:custGeom>
            <a:avLst/>
            <a:gdLst/>
            <a:ahLst/>
            <a:cxnLst/>
            <a:rect l="l" t="t" r="r" b="b"/>
            <a:pathLst>
              <a:path w="69850" h="84454">
                <a:moveTo>
                  <a:pt x="10773" y="0"/>
                </a:moveTo>
                <a:lnTo>
                  <a:pt x="0" y="0"/>
                </a:lnTo>
                <a:lnTo>
                  <a:pt x="0" y="83974"/>
                </a:lnTo>
                <a:lnTo>
                  <a:pt x="10773" y="83974"/>
                </a:lnTo>
                <a:lnTo>
                  <a:pt x="10773" y="28982"/>
                </a:lnTo>
                <a:lnTo>
                  <a:pt x="14567" y="25637"/>
                </a:lnTo>
                <a:lnTo>
                  <a:pt x="14567" y="21922"/>
                </a:lnTo>
                <a:lnTo>
                  <a:pt x="18209" y="14490"/>
                </a:lnTo>
                <a:lnTo>
                  <a:pt x="22002" y="10775"/>
                </a:lnTo>
                <a:lnTo>
                  <a:pt x="10773" y="10775"/>
                </a:lnTo>
                <a:lnTo>
                  <a:pt x="10773" y="0"/>
                </a:lnTo>
                <a:close/>
              </a:path>
              <a:path w="69850" h="84454">
                <a:moveTo>
                  <a:pt x="44005" y="0"/>
                </a:moveTo>
                <a:lnTo>
                  <a:pt x="29134" y="0"/>
                </a:lnTo>
                <a:lnTo>
                  <a:pt x="22002" y="3715"/>
                </a:lnTo>
                <a:lnTo>
                  <a:pt x="14567" y="7059"/>
                </a:lnTo>
                <a:lnTo>
                  <a:pt x="10773" y="10775"/>
                </a:lnTo>
                <a:lnTo>
                  <a:pt x="47344" y="10775"/>
                </a:lnTo>
                <a:lnTo>
                  <a:pt x="54779" y="14490"/>
                </a:lnTo>
                <a:lnTo>
                  <a:pt x="58573" y="25637"/>
                </a:lnTo>
                <a:lnTo>
                  <a:pt x="58573" y="83974"/>
                </a:lnTo>
                <a:lnTo>
                  <a:pt x="69347" y="83974"/>
                </a:lnTo>
                <a:lnTo>
                  <a:pt x="69347" y="21922"/>
                </a:lnTo>
                <a:lnTo>
                  <a:pt x="65553" y="18207"/>
                </a:lnTo>
                <a:lnTo>
                  <a:pt x="62215" y="10775"/>
                </a:lnTo>
                <a:lnTo>
                  <a:pt x="58573" y="7059"/>
                </a:lnTo>
                <a:lnTo>
                  <a:pt x="50986" y="3715"/>
                </a:lnTo>
                <a:lnTo>
                  <a:pt x="44005" y="0"/>
                </a:lnTo>
                <a:close/>
              </a:path>
            </a:pathLst>
          </a:custGeom>
          <a:solidFill>
            <a:srgbClr val="1F1A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78"/>
          <p:cNvSpPr/>
          <p:nvPr/>
        </p:nvSpPr>
        <p:spPr>
          <a:xfrm>
            <a:off x="4244754" y="2749602"/>
            <a:ext cx="0" cy="115570"/>
          </a:xfrm>
          <a:custGeom>
            <a:avLst/>
            <a:gdLst/>
            <a:ahLst/>
            <a:cxnLst/>
            <a:rect l="l" t="t" r="r" b="b"/>
            <a:pathLst>
              <a:path h="115570">
                <a:moveTo>
                  <a:pt x="0" y="0"/>
                </a:moveTo>
                <a:lnTo>
                  <a:pt x="0" y="114993"/>
                </a:lnTo>
              </a:path>
            </a:pathLst>
          </a:custGeom>
          <a:ln w="12043">
            <a:solidFill>
              <a:srgbClr val="1F1A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79"/>
          <p:cNvSpPr/>
          <p:nvPr/>
        </p:nvSpPr>
        <p:spPr>
          <a:xfrm>
            <a:off x="4224800" y="2780621"/>
            <a:ext cx="43815" cy="10795"/>
          </a:xfrm>
          <a:custGeom>
            <a:avLst/>
            <a:gdLst/>
            <a:ahLst/>
            <a:cxnLst/>
            <a:rect l="l" t="t" r="r" b="b"/>
            <a:pathLst>
              <a:path w="43814" h="10795">
                <a:moveTo>
                  <a:pt x="0" y="5387"/>
                </a:moveTo>
                <a:lnTo>
                  <a:pt x="43550" y="5387"/>
                </a:lnTo>
              </a:path>
            </a:pathLst>
          </a:custGeom>
          <a:ln w="12045">
            <a:solidFill>
              <a:srgbClr val="1F1A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80"/>
          <p:cNvSpPr txBox="1"/>
          <p:nvPr/>
        </p:nvSpPr>
        <p:spPr>
          <a:xfrm>
            <a:off x="6627209" y="2554410"/>
            <a:ext cx="567055" cy="179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04" dirty="0">
                <a:solidFill>
                  <a:srgbClr val="1F1A17"/>
                </a:solidFill>
                <a:latin typeface="Arial"/>
                <a:cs typeface="Arial"/>
              </a:rPr>
              <a:t>V</a:t>
            </a:r>
            <a:r>
              <a:rPr sz="1200" spc="70" dirty="0">
                <a:solidFill>
                  <a:srgbClr val="1F1A17"/>
                </a:solidFill>
                <a:latin typeface="Arial"/>
                <a:cs typeface="Arial"/>
              </a:rPr>
              <a:t>a</a:t>
            </a:r>
            <a:r>
              <a:rPr sz="1200" spc="-90" dirty="0">
                <a:solidFill>
                  <a:srgbClr val="1F1A17"/>
                </a:solidFill>
                <a:latin typeface="Arial"/>
                <a:cs typeface="Arial"/>
              </a:rPr>
              <a:t>r</a:t>
            </a:r>
            <a:r>
              <a:rPr sz="1200" spc="-70" dirty="0">
                <a:solidFill>
                  <a:srgbClr val="1F1A17"/>
                </a:solidFill>
                <a:latin typeface="Arial"/>
                <a:cs typeface="Arial"/>
              </a:rPr>
              <a:t>i</a:t>
            </a:r>
            <a:r>
              <a:rPr sz="1200" spc="70" dirty="0">
                <a:solidFill>
                  <a:srgbClr val="1F1A17"/>
                </a:solidFill>
                <a:latin typeface="Arial"/>
                <a:cs typeface="Arial"/>
              </a:rPr>
              <a:t>a</a:t>
            </a:r>
            <a:r>
              <a:rPr sz="1200" spc="95" dirty="0">
                <a:solidFill>
                  <a:srgbClr val="1F1A17"/>
                </a:solidFill>
                <a:latin typeface="Arial"/>
                <a:cs typeface="Arial"/>
              </a:rPr>
              <a:t>b</a:t>
            </a:r>
            <a:r>
              <a:rPr sz="1200" spc="-70" dirty="0">
                <a:solidFill>
                  <a:srgbClr val="1F1A17"/>
                </a:solidFill>
                <a:latin typeface="Arial"/>
                <a:cs typeface="Arial"/>
              </a:rPr>
              <a:t>l</a:t>
            </a:r>
            <a:r>
              <a:rPr sz="1200" dirty="0">
                <a:solidFill>
                  <a:srgbClr val="1F1A17"/>
                </a:solidFill>
                <a:latin typeface="Arial"/>
                <a:cs typeface="Arial"/>
              </a:rPr>
              <a:t>e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433421" y="398498"/>
            <a:ext cx="5812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spc="-15" dirty="0">
                <a:cs typeface="Calibri"/>
              </a:rPr>
              <a:t>Types of Inductors</a:t>
            </a:r>
            <a:endParaRPr lang="en-SG" sz="3600" dirty="0"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CA00E363-0494-4840-B21D-54FE15D8BC50}"/>
              </a:ext>
            </a:extLst>
          </p:cNvPr>
          <p:cNvSpPr txBox="1"/>
          <p:nvPr/>
        </p:nvSpPr>
        <p:spPr>
          <a:xfrm>
            <a:off x="4497927" y="2867020"/>
            <a:ext cx="1077133" cy="2846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250" dirty="0">
                <a:latin typeface="Arial" panose="020B0604020202020204" pitchFamily="34" charset="0"/>
                <a:cs typeface="Arial" panose="020B0604020202020204" pitchFamily="34" charset="0"/>
              </a:rPr>
              <a:t>Toroid coil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8CDFBF8-37D6-4B9B-860F-816CB0FCC374}"/>
              </a:ext>
            </a:extLst>
          </p:cNvPr>
          <p:cNvSpPr txBox="1"/>
          <p:nvPr/>
        </p:nvSpPr>
        <p:spPr>
          <a:xfrm>
            <a:off x="1314401" y="2873422"/>
            <a:ext cx="1224019" cy="2846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250" dirty="0">
                <a:latin typeface="Arial" panose="020B0604020202020204" pitchFamily="34" charset="0"/>
                <a:cs typeface="Arial" panose="020B0604020202020204" pitchFamily="34" charset="0"/>
              </a:rPr>
              <a:t>Encapsulated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933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34050" y="378813"/>
            <a:ext cx="1099211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Impedance </a:t>
            </a:r>
            <a:r>
              <a:rPr lang="en-US" dirty="0" err="1">
                <a:solidFill>
                  <a:schemeClr val="tx1"/>
                </a:solidFill>
              </a:rPr>
              <a:t>Analyser</a:t>
            </a:r>
            <a:r>
              <a:rPr lang="en-US" dirty="0">
                <a:solidFill>
                  <a:schemeClr val="tx1"/>
                </a:solidFill>
              </a:rPr>
              <a:t> for Measuring Inductance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638" y="1294567"/>
            <a:ext cx="7315200" cy="4250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6835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65760" y="290788"/>
                <a:ext cx="10517140" cy="5717143"/>
              </a:xfrm>
            </p:spPr>
            <p:txBody>
              <a:bodyPr>
                <a:spAutoFit/>
              </a:bodyPr>
              <a:lstStyle/>
              <a:p>
                <a:r>
                  <a:rPr lang="en-US" dirty="0" smtClean="0">
                    <a:solidFill>
                      <a:schemeClr val="accent2"/>
                    </a:solidFill>
                  </a:rPr>
                  <a:t>You have learned</a:t>
                </a:r>
              </a:p>
              <a:p>
                <a:pPr lvl="1"/>
                <a:r>
                  <a:rPr lang="en-SG" sz="2400" dirty="0">
                    <a:solidFill>
                      <a:schemeClr val="tx1"/>
                    </a:solidFill>
                    <a:latin typeface="Cambria" panose="02040503050406030204" pitchFamily="18" charset="0"/>
                    <a:cs typeface="Calibri" panose="020F0502020204030204" pitchFamily="34" charset="0"/>
                  </a:rPr>
                  <a:t>An </a:t>
                </a:r>
                <a:r>
                  <a:rPr lang="en-SG" sz="2400" dirty="0">
                    <a:solidFill>
                      <a:srgbClr val="00B050"/>
                    </a:solidFill>
                    <a:latin typeface="Cambria" panose="02040503050406030204" pitchFamily="18" charset="0"/>
                    <a:cs typeface="Calibri" panose="020F0502020204030204" pitchFamily="34" charset="0"/>
                  </a:rPr>
                  <a:t>inductor</a:t>
                </a:r>
                <a:r>
                  <a:rPr lang="en-SG" sz="2400" dirty="0">
                    <a:solidFill>
                      <a:schemeClr val="tx1"/>
                    </a:solidFill>
                    <a:latin typeface="Cambria" panose="02040503050406030204" pitchFamily="18" charset="0"/>
                    <a:cs typeface="Calibri" panose="020F0502020204030204" pitchFamily="34" charset="0"/>
                  </a:rPr>
                  <a:t> is made of wire </a:t>
                </a:r>
                <a:r>
                  <a:rPr lang="en-SG" sz="2400" dirty="0">
                    <a:solidFill>
                      <a:srgbClr val="00B050"/>
                    </a:solidFill>
                    <a:latin typeface="Cambria" panose="02040503050406030204" pitchFamily="18" charset="0"/>
                    <a:cs typeface="Calibri" panose="020F0502020204030204" pitchFamily="34" charset="0"/>
                  </a:rPr>
                  <a:t>coil.</a:t>
                </a:r>
                <a:r>
                  <a:rPr lang="en-SG" sz="2400" dirty="0">
                    <a:solidFill>
                      <a:schemeClr val="tx1"/>
                    </a:solidFill>
                    <a:latin typeface="Cambria" panose="02040503050406030204" pitchFamily="18" charset="0"/>
                    <a:cs typeface="Calibri" panose="020F0502020204030204" pitchFamily="34" charset="0"/>
                  </a:rPr>
                  <a:t> Its core is usually air, iron or ferromagnetic material.</a:t>
                </a:r>
              </a:p>
              <a:p>
                <a:pPr lvl="1"/>
                <a:r>
                  <a:rPr lang="en-SG" sz="2400" dirty="0">
                    <a:solidFill>
                      <a:srgbClr val="C00000"/>
                    </a:solidFill>
                    <a:latin typeface="Cambria" panose="02040503050406030204" pitchFamily="18" charset="0"/>
                    <a:cs typeface="Calibri" panose="020F0502020204030204" pitchFamily="34" charset="0"/>
                  </a:rPr>
                  <a:t>Inductance or self-inductance</a:t>
                </a:r>
                <a:r>
                  <a:rPr lang="en-SG" sz="2400" dirty="0">
                    <a:solidFill>
                      <a:schemeClr val="tx1"/>
                    </a:solidFill>
                    <a:latin typeface="Cambria" panose="02040503050406030204" pitchFamily="18" charset="0"/>
                    <a:cs typeface="Calibri" panose="020F0502020204030204" pitchFamily="34" charset="0"/>
                  </a:rPr>
                  <a:t> is the property of a coil of wire </a:t>
                </a:r>
                <a:r>
                  <a:rPr lang="en-SG" sz="2400" dirty="0">
                    <a:solidFill>
                      <a:srgbClr val="C00000"/>
                    </a:solidFill>
                    <a:latin typeface="Cambria" panose="02040503050406030204" pitchFamily="18" charset="0"/>
                    <a:cs typeface="Calibri" panose="020F0502020204030204" pitchFamily="34" charset="0"/>
                  </a:rPr>
                  <a:t>opposes </a:t>
                </a:r>
                <a:r>
                  <a:rPr lang="en-SG" sz="2400" dirty="0">
                    <a:solidFill>
                      <a:schemeClr val="tx1"/>
                    </a:solidFill>
                    <a:latin typeface="Cambria" panose="02040503050406030204" pitchFamily="18" charset="0"/>
                    <a:cs typeface="Calibri" panose="020F0502020204030204" pitchFamily="34" charset="0"/>
                  </a:rPr>
                  <a:t>any</a:t>
                </a:r>
                <a:r>
                  <a:rPr lang="en-SG" sz="2400" dirty="0">
                    <a:solidFill>
                      <a:srgbClr val="C00000"/>
                    </a:solidFill>
                    <a:latin typeface="Cambria" panose="02040503050406030204" pitchFamily="18" charset="0"/>
                    <a:cs typeface="Calibri" panose="020F0502020204030204" pitchFamily="34" charset="0"/>
                  </a:rPr>
                  <a:t> change</a:t>
                </a:r>
                <a:r>
                  <a:rPr lang="en-SG" sz="2400" dirty="0">
                    <a:solidFill>
                      <a:schemeClr val="tx1"/>
                    </a:solidFill>
                    <a:latin typeface="Cambria" panose="02040503050406030204" pitchFamily="18" charset="0"/>
                    <a:cs typeface="Calibri" panose="020F0502020204030204" pitchFamily="34" charset="0"/>
                  </a:rPr>
                  <a:t> in current going through the coil.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r>
                      <a:rPr lang="en-SG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SG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SG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SG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SG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SG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SG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SG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SG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den>
                    </m:f>
                    <m:r>
                      <m:rPr>
                        <m:nor/>
                      </m:rPr>
                      <a:rPr lang="en-SG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SG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henries</m:t>
                    </m:r>
                    <m:r>
                      <m:rPr>
                        <m:nor/>
                      </m:rPr>
                      <a:rPr lang="en-SG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m:rPr>
                        <m:nor/>
                      </m:rPr>
                      <a:rPr lang="en-SG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</m:t>
                    </m:r>
                    <m:r>
                      <m:rPr>
                        <m:nor/>
                      </m:rPr>
                      <a:rPr lang="en-SG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SG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         </m:t>
                    </m:r>
                    <m:sSub>
                      <m:sSubPr>
                        <m:ctrlPr>
                          <a:rPr lang="en-SG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SG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SG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SG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SG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SG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SG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SG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SG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SG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SG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SG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volts</m:t>
                    </m:r>
                    <m:r>
                      <a:rPr lang="en-SG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SG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SG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</m:e>
                    </m:d>
                  </m:oMath>
                </a14:m>
                <a:r>
                  <a:rPr lang="en-SG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</a:p>
              <a:p>
                <a:pPr marL="914400" lvl="2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b="0" i="1" smtClean="0">
                          <a:solidFill>
                            <a:srgbClr val="CC6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𝑊</m:t>
                      </m:r>
                      <m:r>
                        <a:rPr lang="en-SG" b="0" i="1" smtClean="0">
                          <a:solidFill>
                            <a:srgbClr val="CC6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SG" b="0" i="1" smtClean="0">
                              <a:solidFill>
                                <a:srgbClr val="CC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SG" b="0" i="1" smtClean="0">
                              <a:solidFill>
                                <a:srgbClr val="CC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SG" b="0" i="1" smtClean="0">
                              <a:solidFill>
                                <a:srgbClr val="CC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a:rPr lang="en-SG" b="0" i="1" smtClean="0">
                          <a:solidFill>
                            <a:srgbClr val="CC6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𝐿</m:t>
                      </m:r>
                      <m:sSup>
                        <m:sSupPr>
                          <m:ctrlPr>
                            <a:rPr lang="en-SG" b="0" i="1" smtClean="0">
                              <a:solidFill>
                                <a:srgbClr val="CC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SG" b="0" i="1" smtClean="0">
                              <a:solidFill>
                                <a:srgbClr val="CC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𝐼</m:t>
                          </m:r>
                        </m:e>
                        <m:sup>
                          <m:r>
                            <a:rPr lang="en-SG" b="0" i="1" smtClean="0">
                              <a:solidFill>
                                <a:srgbClr val="CC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SG" b="0" i="0" smtClean="0">
                          <a:solidFill>
                            <a:srgbClr val="CC6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SG" b="0" i="0" smtClean="0">
                          <a:solidFill>
                            <a:srgbClr val="CC6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joules</m:t>
                      </m:r>
                      <m:r>
                        <m:rPr>
                          <m:nor/>
                        </m:rPr>
                        <a:rPr lang="en-SG" b="0" i="0" smtClean="0">
                          <a:solidFill>
                            <a:srgbClr val="CC6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SG" dirty="0" smtClean="0">
                          <a:solidFill>
                            <a:srgbClr val="CC6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SG" b="0" i="0" dirty="0" smtClean="0">
                          <a:solidFill>
                            <a:srgbClr val="CC6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J</m:t>
                      </m:r>
                      <m:r>
                        <m:rPr>
                          <m:nor/>
                        </m:rPr>
                        <a:rPr lang="en-SG" dirty="0" smtClean="0">
                          <a:solidFill>
                            <a:srgbClr val="CC6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SG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/>
                <a:r>
                  <a:rPr lang="en-SG" sz="2400" dirty="0">
                    <a:solidFill>
                      <a:schemeClr val="tx1"/>
                    </a:solidFill>
                    <a:latin typeface="Cambria" panose="02040503050406030204" pitchFamily="18" charset="0"/>
                    <a:cs typeface="Calibri" panose="020F0502020204030204" pitchFamily="34" charset="0"/>
                  </a:rPr>
                  <a:t>The polarity of the </a:t>
                </a:r>
                <a:r>
                  <a:rPr lang="en-SG" sz="2400" dirty="0">
                    <a:solidFill>
                      <a:srgbClr val="00B050"/>
                    </a:solidFill>
                    <a:latin typeface="Cambria" panose="02040503050406030204" pitchFamily="18" charset="0"/>
                    <a:cs typeface="Calibri" panose="020F0502020204030204" pitchFamily="34" charset="0"/>
                  </a:rPr>
                  <a:t>induced voltage</a:t>
                </a:r>
                <a:r>
                  <a:rPr lang="en-SG" sz="2400" dirty="0">
                    <a:solidFill>
                      <a:schemeClr val="tx1"/>
                    </a:solidFill>
                    <a:latin typeface="Cambria" panose="02040503050406030204" pitchFamily="18" charset="0"/>
                    <a:cs typeface="Calibri" panose="020F0502020204030204" pitchFamily="34" charset="0"/>
                  </a:rPr>
                  <a:t> is in a direction that </a:t>
                </a:r>
                <a:r>
                  <a:rPr lang="en-SG" sz="2400" dirty="0">
                    <a:solidFill>
                      <a:srgbClr val="CC6600"/>
                    </a:solidFill>
                    <a:latin typeface="Cambria" panose="02040503050406030204" pitchFamily="18" charset="0"/>
                    <a:cs typeface="Calibri" panose="020F0502020204030204" pitchFamily="34" charset="0"/>
                  </a:rPr>
                  <a:t>opposes</a:t>
                </a:r>
                <a:r>
                  <a:rPr lang="en-SG" sz="2400" dirty="0">
                    <a:solidFill>
                      <a:schemeClr val="tx1"/>
                    </a:solidFill>
                    <a:latin typeface="Cambria" panose="02040503050406030204" pitchFamily="18" charset="0"/>
                    <a:cs typeface="Calibri" panose="020F0502020204030204" pitchFamily="34" charset="0"/>
                  </a:rPr>
                  <a:t> the </a:t>
                </a:r>
                <a:r>
                  <a:rPr lang="en-SG" sz="2400" dirty="0">
                    <a:solidFill>
                      <a:srgbClr val="CC6600"/>
                    </a:solidFill>
                    <a:latin typeface="Cambria" panose="02040503050406030204" pitchFamily="18" charset="0"/>
                    <a:cs typeface="Calibri" panose="020F0502020204030204" pitchFamily="34" charset="0"/>
                  </a:rPr>
                  <a:t>change in current.</a:t>
                </a:r>
              </a:p>
              <a:p>
                <a:pPr lvl="1"/>
                <a:r>
                  <a:rPr lang="en-SG" sz="2400" dirty="0">
                    <a:solidFill>
                      <a:srgbClr val="00B050"/>
                    </a:solidFill>
                    <a:latin typeface="Cambria" panose="02040503050406030204" pitchFamily="18" charset="0"/>
                    <a:cs typeface="Calibri" panose="020F0502020204030204" pitchFamily="34" charset="0"/>
                  </a:rPr>
                  <a:t>Winding</a:t>
                </a:r>
                <a:r>
                  <a:rPr lang="en-SG" sz="2400" dirty="0">
                    <a:solidFill>
                      <a:schemeClr val="tx1"/>
                    </a:solidFill>
                    <a:latin typeface="Cambria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SG" sz="2400" dirty="0">
                    <a:solidFill>
                      <a:srgbClr val="00B050"/>
                    </a:solidFill>
                    <a:latin typeface="Cambria" panose="02040503050406030204" pitchFamily="18" charset="0"/>
                    <a:cs typeface="Calibri" panose="020F0502020204030204" pitchFamily="34" charset="0"/>
                  </a:rPr>
                  <a:t>resistance</a:t>
                </a:r>
                <a:r>
                  <a:rPr lang="en-SG" sz="2400" dirty="0">
                    <a:solidFill>
                      <a:schemeClr val="tx1"/>
                    </a:solidFill>
                    <a:latin typeface="Cambria" panose="02040503050406030204" pitchFamily="18" charset="0"/>
                    <a:cs typeface="Calibri" panose="020F0502020204030204" pitchFamily="34" charset="0"/>
                  </a:rPr>
                  <a:t> and </a:t>
                </a:r>
                <a:r>
                  <a:rPr lang="en-SG" sz="2400" dirty="0">
                    <a:solidFill>
                      <a:srgbClr val="00B050"/>
                    </a:solidFill>
                    <a:latin typeface="Cambria" panose="02040503050406030204" pitchFamily="18" charset="0"/>
                    <a:cs typeface="Calibri" panose="020F0502020204030204" pitchFamily="34" charset="0"/>
                  </a:rPr>
                  <a:t>winding capacitance,</a:t>
                </a:r>
                <a:r>
                  <a:rPr lang="en-SG" sz="2400" dirty="0">
                    <a:solidFill>
                      <a:schemeClr val="tx1"/>
                    </a:solidFill>
                    <a:latin typeface="Cambria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SG" sz="2400" dirty="0">
                    <a:solidFill>
                      <a:srgbClr val="CC6600"/>
                    </a:solidFill>
                    <a:latin typeface="Cambria" panose="02040503050406030204" pitchFamily="18" charset="0"/>
                    <a:cs typeface="Calibri" panose="020F0502020204030204" pitchFamily="34" charset="0"/>
                  </a:rPr>
                  <a:t>fixed and variable</a:t>
                </a:r>
                <a:r>
                  <a:rPr lang="en-SG" sz="2400" dirty="0">
                    <a:solidFill>
                      <a:schemeClr val="tx1"/>
                    </a:solidFill>
                    <a:latin typeface="Cambria" panose="02040503050406030204" pitchFamily="18" charset="0"/>
                    <a:cs typeface="Calibri" panose="020F0502020204030204" pitchFamily="34" charset="0"/>
                  </a:rPr>
                  <a:t> inductors and some </a:t>
                </a:r>
                <a:r>
                  <a:rPr lang="en-SG" sz="2400" dirty="0">
                    <a:solidFill>
                      <a:srgbClr val="CC6600"/>
                    </a:solidFill>
                    <a:latin typeface="Cambria" panose="02040503050406030204" pitchFamily="18" charset="0"/>
                    <a:cs typeface="Calibri" panose="020F0502020204030204" pitchFamily="34" charset="0"/>
                  </a:rPr>
                  <a:t>applications</a:t>
                </a:r>
                <a:r>
                  <a:rPr lang="en-SG" sz="2400" dirty="0">
                    <a:solidFill>
                      <a:schemeClr val="tx1"/>
                    </a:solidFill>
                    <a:latin typeface="Cambria" panose="02040503050406030204" pitchFamily="18" charset="0"/>
                    <a:cs typeface="Calibri" panose="020F0502020204030204" pitchFamily="34" charset="0"/>
                  </a:rPr>
                  <a:t> of inductors.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5760" y="290788"/>
                <a:ext cx="10517140" cy="5717143"/>
              </a:xfrm>
              <a:blipFill>
                <a:blip r:embed="rId3"/>
                <a:stretch>
                  <a:fillRect l="-1159" t="-1599" r="-1101" b="-138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24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620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057920"/>
            <a:ext cx="10517140" cy="4930346"/>
          </a:xfrm>
        </p:spPr>
        <p:txBody>
          <a:bodyPr>
            <a:normAutofit/>
          </a:bodyPr>
          <a:lstStyle/>
          <a:p>
            <a:r>
              <a:rPr lang="en-SG" dirty="0">
                <a:solidFill>
                  <a:schemeClr val="accent2"/>
                </a:solidFill>
              </a:rPr>
              <a:t>Coming Up Next</a:t>
            </a:r>
          </a:p>
          <a:p>
            <a:pPr marL="457200" lvl="1" indent="0">
              <a:buNone/>
            </a:pPr>
            <a:r>
              <a:rPr lang="en-GB" sz="4000" dirty="0"/>
              <a:t>Charging and Discharging Processes of Inductors</a:t>
            </a:r>
            <a:endParaRPr lang="en-SG" sz="4000" dirty="0"/>
          </a:p>
          <a:p>
            <a:pPr marL="457200" lvl="1" indent="0">
              <a:buNone/>
            </a:pP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25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7450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18720" y="404556"/>
            <a:ext cx="8596668" cy="646331"/>
          </a:xfrm>
        </p:spPr>
        <p:txBody>
          <a:bodyPr>
            <a:spAutoFit/>
          </a:bodyPr>
          <a:lstStyle/>
          <a:p>
            <a:pPr eaLnBrk="1" hangingPunct="1"/>
            <a:r>
              <a:rPr lang="en-US" altLang="en-US" sz="3600" dirty="0">
                <a:solidFill>
                  <a:srgbClr val="16A2D4"/>
                </a:solidFill>
                <a:latin typeface="+mn-lt"/>
              </a:rPr>
              <a:t>Introduction</a:t>
            </a:r>
            <a:endParaRPr lang="en-GB" altLang="en-US" sz="3600" dirty="0">
              <a:solidFill>
                <a:srgbClr val="16A2D4"/>
              </a:solidFill>
              <a:latin typeface="+mn-lt"/>
            </a:endParaRP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724127" y="1064954"/>
            <a:ext cx="10452207" cy="3845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144000" rIns="0" bIns="144000">
            <a:spAutoFit/>
          </a:bodyPr>
          <a:lstStyle>
            <a:lvl1pPr marL="381000" indent="-381000" eaLnBrk="0" hangingPunct="0">
              <a:tabLst>
                <a:tab pos="3810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eaLnBrk="0" hangingPunct="0">
              <a:tabLst>
                <a:tab pos="3810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tabLst>
                <a:tab pos="3810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tabLst>
                <a:tab pos="3810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tabLst>
                <a:tab pos="3810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000" indent="-342000">
              <a:lnSpc>
                <a:spcPct val="100000"/>
              </a:lnSpc>
              <a:spcBef>
                <a:spcPts val="505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tabLst>
                <a:tab pos="885825" algn="l"/>
              </a:tabLst>
            </a:pPr>
            <a:r>
              <a:rPr lang="en-SG" sz="2800" dirty="0">
                <a:latin typeface="Calibri" panose="020F0502020204030204" pitchFamily="34" charset="0"/>
                <a:cs typeface="Calibri" panose="020F0502020204030204" pitchFamily="34" charset="0"/>
              </a:rPr>
              <a:t>Ba</a:t>
            </a:r>
            <a:r>
              <a:rPr lang="en-SG" sz="2800" spc="-5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SG" sz="2800" spc="-1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SG" sz="2800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SG" sz="2800" spc="1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G" sz="2800" spc="-4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SG" sz="2800" spc="-5" dirty="0">
                <a:latin typeface="Calibri" panose="020F0502020204030204" pitchFamily="34" charset="0"/>
                <a:cs typeface="Calibri" panose="020F0502020204030204" pitchFamily="34" charset="0"/>
              </a:rPr>
              <a:t>orm</a:t>
            </a:r>
            <a:r>
              <a:rPr lang="en-SG" sz="2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SG" sz="2800" spc="-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G" sz="2800" dirty="0">
                <a:latin typeface="Calibri" panose="020F0502020204030204" pitchFamily="34" charset="0"/>
                <a:cs typeface="Calibri" panose="020F0502020204030204" pitchFamily="34" charset="0"/>
              </a:rPr>
              <a:t>a le</a:t>
            </a:r>
            <a:r>
              <a:rPr lang="en-SG" sz="2800" spc="5" dirty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SG" sz="2800" spc="-35" dirty="0"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SG" sz="2800" dirty="0"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SG" sz="2800" spc="-5" dirty="0">
                <a:latin typeface="Calibri" panose="020F0502020204030204" pitchFamily="34" charset="0"/>
                <a:cs typeface="Calibri" panose="020F0502020204030204" pitchFamily="34" charset="0"/>
              </a:rPr>
              <a:t> o</a:t>
            </a:r>
            <a:r>
              <a:rPr lang="en-SG" sz="2800" dirty="0">
                <a:latin typeface="Calibri" panose="020F0502020204030204" pitchFamily="34" charset="0"/>
                <a:cs typeface="Calibri" panose="020F0502020204030204" pitchFamily="34" charset="0"/>
              </a:rPr>
              <a:t>f </a:t>
            </a:r>
            <a:r>
              <a:rPr lang="en-SG" sz="2800" spc="-10" dirty="0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SG" sz="280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SG" sz="2800" spc="-35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SG" sz="2800" dirty="0">
                <a:latin typeface="Calibri" panose="020F0502020204030204" pitchFamily="34" charset="0"/>
                <a:cs typeface="Calibri" panose="020F0502020204030204" pitchFamily="34" charset="0"/>
              </a:rPr>
              <a:t>e is</a:t>
            </a:r>
            <a:r>
              <a:rPr lang="en-SG" sz="2800" spc="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G" sz="2800" spc="-4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SG" sz="2800" spc="-5" dirty="0">
                <a:latin typeface="Calibri" panose="020F0502020204030204" pitchFamily="34" charset="0"/>
                <a:cs typeface="Calibri" panose="020F0502020204030204" pitchFamily="34" charset="0"/>
              </a:rPr>
              <a:t>orme</a:t>
            </a:r>
            <a:r>
              <a:rPr lang="en-SG" sz="2800" dirty="0">
                <a:latin typeface="Calibri" panose="020F0502020204030204" pitchFamily="34" charset="0"/>
                <a:cs typeface="Calibri" panose="020F0502020204030204" pitchFamily="34" charset="0"/>
              </a:rPr>
              <a:t>d i</a:t>
            </a:r>
            <a:r>
              <a:rPr lang="en-SG" sz="2800" spc="-25" dirty="0">
                <a:latin typeface="Calibri" panose="020F0502020204030204" pitchFamily="34" charset="0"/>
                <a:cs typeface="Calibri" panose="020F0502020204030204" pitchFamily="34" charset="0"/>
              </a:rPr>
              <a:t>nt</a:t>
            </a:r>
            <a:r>
              <a:rPr lang="en-SG" sz="2800" dirty="0">
                <a:latin typeface="Calibri" panose="020F0502020204030204" pitchFamily="34" charset="0"/>
                <a:cs typeface="Calibri" panose="020F0502020204030204" pitchFamily="34" charset="0"/>
              </a:rPr>
              <a:t>o a</a:t>
            </a:r>
            <a:r>
              <a:rPr lang="en-SG" sz="2800" spc="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G" sz="2800" dirty="0">
                <a:latin typeface="Calibri" panose="020F0502020204030204" pitchFamily="34" charset="0"/>
                <a:cs typeface="Calibri" panose="020F0502020204030204" pitchFamily="34" charset="0"/>
              </a:rPr>
              <a:t>co</a:t>
            </a:r>
            <a:r>
              <a:rPr lang="en-SG" sz="2800" spc="-1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SG" sz="2800" dirty="0">
                <a:latin typeface="Calibri" panose="020F0502020204030204" pitchFamily="34" charset="0"/>
                <a:cs typeface="Calibri" panose="020F0502020204030204" pitchFamily="34" charset="0"/>
              </a:rPr>
              <a:t>l.</a:t>
            </a:r>
          </a:p>
          <a:p>
            <a:pPr marL="342000" indent="-342000">
              <a:lnSpc>
                <a:spcPct val="100000"/>
              </a:lnSpc>
              <a:spcBef>
                <a:spcPts val="48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tabLst>
                <a:tab pos="831215" algn="l"/>
              </a:tabLst>
            </a:pPr>
            <a:r>
              <a:rPr lang="en-SG" sz="2800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SG" sz="2800" spc="-25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SG" sz="2800" spc="-5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SG" sz="2800" spc="-3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SG" sz="2800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SG" sz="2800" spc="-1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G" sz="2800" dirty="0">
                <a:latin typeface="Calibri" panose="020F0502020204030204" pitchFamily="34" charset="0"/>
                <a:cs typeface="Calibri" panose="020F0502020204030204" pitchFamily="34" charset="0"/>
              </a:rPr>
              <a:t>ene</a:t>
            </a:r>
            <a:r>
              <a:rPr lang="en-SG" sz="2800" spc="-3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SG" sz="2800" dirty="0">
                <a:latin typeface="Calibri" panose="020F0502020204030204" pitchFamily="34" charset="0"/>
                <a:cs typeface="Calibri" panose="020F0502020204030204" pitchFamily="34" charset="0"/>
              </a:rPr>
              <a:t>gy</a:t>
            </a:r>
            <a:r>
              <a:rPr lang="en-SG" sz="2800" spc="-1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G" sz="2800" dirty="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en-SG" sz="2800" spc="-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G" sz="2800" dirty="0">
                <a:latin typeface="Calibri" panose="020F0502020204030204" pitchFamily="34" charset="0"/>
                <a:cs typeface="Calibri" panose="020F0502020204030204" pitchFamily="34" charset="0"/>
              </a:rPr>
              <a:t>its</a:t>
            </a:r>
            <a:r>
              <a:rPr lang="en-SG" sz="2800" spc="-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G" sz="2800" dirty="0">
                <a:latin typeface="Calibri" panose="020F0502020204030204" pitchFamily="34" charset="0"/>
                <a:cs typeface="Calibri" panose="020F0502020204030204" pitchFamily="34" charset="0"/>
              </a:rPr>
              <a:t>mag</a:t>
            </a:r>
            <a:r>
              <a:rPr lang="en-SG" sz="2800" spc="5" dirty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SG" sz="2800" spc="-15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SG" sz="2800" dirty="0">
                <a:latin typeface="Calibri" panose="020F0502020204030204" pitchFamily="34" charset="0"/>
                <a:cs typeface="Calibri" panose="020F0502020204030204" pitchFamily="34" charset="0"/>
              </a:rPr>
              <a:t>tic </a:t>
            </a:r>
            <a:r>
              <a:rPr lang="en-SG" sz="2800" spc="-5" dirty="0">
                <a:latin typeface="Calibri" panose="020F0502020204030204" pitchFamily="34" charset="0"/>
                <a:cs typeface="Calibri" panose="020F0502020204030204" pitchFamily="34" charset="0"/>
              </a:rPr>
              <a:t>field.</a:t>
            </a:r>
            <a:endParaRPr lang="en-SG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000" lvl="1" indent="-342000" eaLnBrk="1" hangingPunct="1">
              <a:spcBef>
                <a:spcPct val="5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</a:pPr>
            <a:r>
              <a:rPr lang="en-GB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Inductance</a:t>
            </a:r>
            <a:r>
              <a:rPr lang="en-GB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is the property of a wire coil that </a:t>
            </a:r>
            <a:r>
              <a:rPr lang="en-GB" altLang="en-US" sz="28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opposes any change in current</a:t>
            </a:r>
            <a:r>
              <a:rPr lang="en-GB" altLang="en-US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going through the coil.</a:t>
            </a:r>
          </a:p>
          <a:p>
            <a:pPr marL="342000" lvl="1" indent="-342000"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 coil used in this way is </a:t>
            </a:r>
            <a:r>
              <a:rPr lang="en-GB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called </a:t>
            </a:r>
            <a:endParaRPr lang="en-US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12000" lvl="2" indent="-180000"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GB" altLang="en-US" sz="28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inductor</a:t>
            </a:r>
            <a:r>
              <a:rPr lang="en-GB" altLang="en-US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endParaRPr lang="en-US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12000" lvl="2" indent="-180000"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GB" altLang="en-US" sz="28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choke.</a:t>
            </a:r>
            <a:r>
              <a:rPr lang="en-GB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9751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7" name="Group 7"/>
          <p:cNvGrpSpPr>
            <a:grpSpLocks/>
          </p:cNvGrpSpPr>
          <p:nvPr/>
        </p:nvGrpSpPr>
        <p:grpSpPr bwMode="auto">
          <a:xfrm>
            <a:off x="2842652" y="2113718"/>
            <a:ext cx="5029200" cy="2744250"/>
            <a:chOff x="3391" y="10699"/>
            <a:chExt cx="4650" cy="3537"/>
          </a:xfrm>
        </p:grpSpPr>
        <p:sp>
          <p:nvSpPr>
            <p:cNvPr id="8237" name="Text Box 8"/>
            <p:cNvSpPr txBox="1">
              <a:spLocks noChangeArrowheads="1"/>
            </p:cNvSpPr>
            <p:nvPr/>
          </p:nvSpPr>
          <p:spPr bwMode="auto">
            <a:xfrm>
              <a:off x="3667" y="13643"/>
              <a:ext cx="3772" cy="59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GB" altLang="zh-CN" dirty="0">
                  <a:latin typeface="+mn-lt"/>
                </a:rPr>
                <a:t>A basic inductor</a:t>
              </a:r>
              <a:endParaRPr lang="en-GB" altLang="en-US" dirty="0">
                <a:latin typeface="+mn-lt"/>
              </a:endParaRPr>
            </a:p>
          </p:txBody>
        </p:sp>
        <p:pic>
          <p:nvPicPr>
            <p:cNvPr id="8238" name="Picture 9" descr="b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1" y="10699"/>
              <a:ext cx="4650" cy="3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195" name="Rectangle 4"/>
          <p:cNvSpPr>
            <a:spLocks noChangeArrowheads="1"/>
          </p:cNvSpPr>
          <p:nvPr/>
        </p:nvSpPr>
        <p:spPr bwMode="auto">
          <a:xfrm>
            <a:off x="335669" y="398263"/>
            <a:ext cx="411683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GB" altLang="en-US" sz="3600" dirty="0">
                <a:solidFill>
                  <a:schemeClr val="tx2"/>
                </a:solidFill>
                <a:latin typeface="+mn-lt"/>
                <a:cs typeface="Times New Roman" pitchFamily="18" charset="0"/>
              </a:rPr>
              <a:t> The Basic Inductor</a:t>
            </a:r>
          </a:p>
        </p:txBody>
      </p:sp>
      <p:sp>
        <p:nvSpPr>
          <p:cNvPr id="8196" name="Rectangle 6"/>
          <p:cNvSpPr>
            <a:spLocks noChangeArrowheads="1"/>
          </p:cNvSpPr>
          <p:nvPr/>
        </p:nvSpPr>
        <p:spPr bwMode="auto">
          <a:xfrm>
            <a:off x="792349" y="1102102"/>
            <a:ext cx="993563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GB" altLang="en-US" sz="2800" dirty="0">
                <a:latin typeface="+mj-lt"/>
              </a:rPr>
              <a:t>Inductor is basically a coil of wire. It is also called a </a:t>
            </a:r>
            <a:r>
              <a:rPr lang="en-GB" altLang="en-US" sz="2800" b="1" i="1" dirty="0">
                <a:latin typeface="+mj-lt"/>
              </a:rPr>
              <a:t>coil</a:t>
            </a:r>
            <a:r>
              <a:rPr lang="en-GB" altLang="en-US" sz="2800" b="1" dirty="0">
                <a:latin typeface="+mj-lt"/>
              </a:rPr>
              <a:t> </a:t>
            </a:r>
            <a:r>
              <a:rPr lang="en-GB" altLang="en-US" sz="2800" dirty="0">
                <a:latin typeface="+mj-lt"/>
              </a:rPr>
              <a:t>or a </a:t>
            </a:r>
            <a:r>
              <a:rPr lang="en-GB" altLang="en-US" sz="2800" b="1" i="1" dirty="0">
                <a:latin typeface="+mj-lt"/>
              </a:rPr>
              <a:t>choke</a:t>
            </a:r>
            <a:r>
              <a:rPr lang="en-GB" altLang="en-US" sz="2800" dirty="0">
                <a:latin typeface="+mj-lt"/>
              </a:rPr>
              <a:t> in certain applications.</a:t>
            </a:r>
            <a:endParaRPr lang="en-GB" altLang="en-US" sz="2800" i="1" dirty="0">
              <a:latin typeface="+mj-lt"/>
            </a:endParaRPr>
          </a:p>
        </p:txBody>
      </p: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5752330" y="4936748"/>
            <a:ext cx="2732617" cy="819150"/>
            <a:chOff x="3500" y="2568"/>
            <a:chExt cx="1291" cy="516"/>
          </a:xfrm>
        </p:grpSpPr>
        <p:grpSp>
          <p:nvGrpSpPr>
            <p:cNvPr id="8201" name="Group 11"/>
            <p:cNvGrpSpPr>
              <a:grpSpLocks/>
            </p:cNvGrpSpPr>
            <p:nvPr/>
          </p:nvGrpSpPr>
          <p:grpSpPr bwMode="auto">
            <a:xfrm>
              <a:off x="3500" y="2855"/>
              <a:ext cx="1291" cy="229"/>
              <a:chOff x="3500" y="2912"/>
              <a:chExt cx="1233" cy="172"/>
            </a:xfrm>
          </p:grpSpPr>
          <p:grpSp>
            <p:nvGrpSpPr>
              <p:cNvPr id="8203" name="Group 12"/>
              <p:cNvGrpSpPr>
                <a:grpSpLocks/>
              </p:cNvGrpSpPr>
              <p:nvPr/>
            </p:nvGrpSpPr>
            <p:grpSpPr bwMode="auto">
              <a:xfrm rot="-5400000">
                <a:off x="4038" y="2730"/>
                <a:ext cx="172" cy="536"/>
                <a:chOff x="-1" y="0"/>
                <a:chExt cx="20001" cy="20001"/>
              </a:xfrm>
            </p:grpSpPr>
            <p:grpSp>
              <p:nvGrpSpPr>
                <p:cNvPr id="8206" name="Group 13"/>
                <p:cNvGrpSpPr>
                  <a:grpSpLocks/>
                </p:cNvGrpSpPr>
                <p:nvPr/>
              </p:nvGrpSpPr>
              <p:grpSpPr bwMode="auto">
                <a:xfrm>
                  <a:off x="-1" y="0"/>
                  <a:ext cx="20001" cy="5013"/>
                  <a:chOff x="-1" y="0"/>
                  <a:chExt cx="20001" cy="20000"/>
                </a:xfrm>
              </p:grpSpPr>
              <p:grpSp>
                <p:nvGrpSpPr>
                  <p:cNvPr id="8231" name="Group 14"/>
                  <p:cNvGrpSpPr>
                    <a:grpSpLocks/>
                  </p:cNvGrpSpPr>
                  <p:nvPr/>
                </p:nvGrpSpPr>
                <p:grpSpPr bwMode="auto">
                  <a:xfrm>
                    <a:off x="9965" y="0"/>
                    <a:ext cx="10035" cy="20000"/>
                    <a:chOff x="0" y="0"/>
                    <a:chExt cx="20000" cy="20000"/>
                  </a:xfrm>
                </p:grpSpPr>
                <p:sp>
                  <p:nvSpPr>
                    <p:cNvPr id="8235" name="Arc 15"/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20000" cy="10034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10806 w 21600"/>
                        <a:gd name="T3" fmla="*/ 22 h 21600"/>
                        <a:gd name="T4" fmla="*/ 0 w 21600"/>
                        <a:gd name="T5" fmla="*/ 22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SG"/>
                    </a:p>
                  </p:txBody>
                </p:sp>
                <p:sp>
                  <p:nvSpPr>
                    <p:cNvPr id="8236" name="Arc 16"/>
                    <p:cNvSpPr>
                      <a:spLocks/>
                    </p:cNvSpPr>
                    <p:nvPr/>
                  </p:nvSpPr>
                  <p:spPr bwMode="auto">
                    <a:xfrm flipV="1">
                      <a:off x="0" y="9966"/>
                      <a:ext cx="20000" cy="10034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10806 w 21600"/>
                        <a:gd name="T3" fmla="*/ 22 h 21600"/>
                        <a:gd name="T4" fmla="*/ 0 w 21600"/>
                        <a:gd name="T5" fmla="*/ 22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SG"/>
                    </a:p>
                  </p:txBody>
                </p:sp>
              </p:grpSp>
              <p:grpSp>
                <p:nvGrpSpPr>
                  <p:cNvPr id="8232" name="Group 17"/>
                  <p:cNvGrpSpPr>
                    <a:grpSpLocks/>
                  </p:cNvGrpSpPr>
                  <p:nvPr/>
                </p:nvGrpSpPr>
                <p:grpSpPr bwMode="auto">
                  <a:xfrm>
                    <a:off x="-1" y="14949"/>
                    <a:ext cx="10035" cy="5051"/>
                    <a:chOff x="0" y="0"/>
                    <a:chExt cx="20000" cy="20001"/>
                  </a:xfrm>
                </p:grpSpPr>
                <p:sp>
                  <p:nvSpPr>
                    <p:cNvPr id="8233" name="Arc 18"/>
                    <p:cNvSpPr>
                      <a:spLocks/>
                    </p:cNvSpPr>
                    <p:nvPr/>
                  </p:nvSpPr>
                  <p:spPr bwMode="auto">
                    <a:xfrm flipH="1">
                      <a:off x="0" y="0"/>
                      <a:ext cx="20000" cy="10141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10806 w 21600"/>
                        <a:gd name="T3" fmla="*/ 24 h 21600"/>
                        <a:gd name="T4" fmla="*/ 0 w 21600"/>
                        <a:gd name="T5" fmla="*/ 24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SG"/>
                    </a:p>
                  </p:txBody>
                </p:sp>
                <p:sp>
                  <p:nvSpPr>
                    <p:cNvPr id="8234" name="Arc 19"/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0" y="9860"/>
                      <a:ext cx="20000" cy="10141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10806 w 21600"/>
                        <a:gd name="T3" fmla="*/ 24 h 21600"/>
                        <a:gd name="T4" fmla="*/ 0 w 21600"/>
                        <a:gd name="T5" fmla="*/ 24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SG"/>
                    </a:p>
                  </p:txBody>
                </p:sp>
              </p:grpSp>
            </p:grpSp>
            <p:grpSp>
              <p:nvGrpSpPr>
                <p:cNvPr id="8207" name="Group 20"/>
                <p:cNvGrpSpPr>
                  <a:grpSpLocks/>
                </p:cNvGrpSpPr>
                <p:nvPr/>
              </p:nvGrpSpPr>
              <p:grpSpPr bwMode="auto">
                <a:xfrm>
                  <a:off x="-1" y="3747"/>
                  <a:ext cx="20001" cy="5013"/>
                  <a:chOff x="1" y="0"/>
                  <a:chExt cx="19999" cy="20000"/>
                </a:xfrm>
              </p:grpSpPr>
              <p:grpSp>
                <p:nvGrpSpPr>
                  <p:cNvPr id="8225" name="Group 21"/>
                  <p:cNvGrpSpPr>
                    <a:grpSpLocks/>
                  </p:cNvGrpSpPr>
                  <p:nvPr/>
                </p:nvGrpSpPr>
                <p:grpSpPr bwMode="auto">
                  <a:xfrm>
                    <a:off x="9966" y="0"/>
                    <a:ext cx="10034" cy="20000"/>
                    <a:chOff x="0" y="0"/>
                    <a:chExt cx="20000" cy="20000"/>
                  </a:xfrm>
                </p:grpSpPr>
                <p:sp>
                  <p:nvSpPr>
                    <p:cNvPr id="8229" name="Arc 22"/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20000" cy="10034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10806 w 21600"/>
                        <a:gd name="T3" fmla="*/ 22 h 21600"/>
                        <a:gd name="T4" fmla="*/ 0 w 21600"/>
                        <a:gd name="T5" fmla="*/ 22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SG"/>
                    </a:p>
                  </p:txBody>
                </p:sp>
                <p:sp>
                  <p:nvSpPr>
                    <p:cNvPr id="8230" name="Arc 23"/>
                    <p:cNvSpPr>
                      <a:spLocks/>
                    </p:cNvSpPr>
                    <p:nvPr/>
                  </p:nvSpPr>
                  <p:spPr bwMode="auto">
                    <a:xfrm flipV="1">
                      <a:off x="0" y="9966"/>
                      <a:ext cx="20000" cy="10034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10806 w 21600"/>
                        <a:gd name="T3" fmla="*/ 22 h 21600"/>
                        <a:gd name="T4" fmla="*/ 0 w 21600"/>
                        <a:gd name="T5" fmla="*/ 22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SG"/>
                    </a:p>
                  </p:txBody>
                </p:sp>
              </p:grpSp>
              <p:grpSp>
                <p:nvGrpSpPr>
                  <p:cNvPr id="8226" name="Group 24"/>
                  <p:cNvGrpSpPr>
                    <a:grpSpLocks/>
                  </p:cNvGrpSpPr>
                  <p:nvPr/>
                </p:nvGrpSpPr>
                <p:grpSpPr bwMode="auto">
                  <a:xfrm>
                    <a:off x="1" y="14949"/>
                    <a:ext cx="10034" cy="5051"/>
                    <a:chOff x="0" y="0"/>
                    <a:chExt cx="20000" cy="20001"/>
                  </a:xfrm>
                </p:grpSpPr>
                <p:sp>
                  <p:nvSpPr>
                    <p:cNvPr id="8227" name="Arc 25"/>
                    <p:cNvSpPr>
                      <a:spLocks/>
                    </p:cNvSpPr>
                    <p:nvPr/>
                  </p:nvSpPr>
                  <p:spPr bwMode="auto">
                    <a:xfrm flipH="1">
                      <a:off x="0" y="0"/>
                      <a:ext cx="20000" cy="10141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10806 w 21600"/>
                        <a:gd name="T3" fmla="*/ 24 h 21600"/>
                        <a:gd name="T4" fmla="*/ 0 w 21600"/>
                        <a:gd name="T5" fmla="*/ 24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SG"/>
                    </a:p>
                  </p:txBody>
                </p:sp>
                <p:sp>
                  <p:nvSpPr>
                    <p:cNvPr id="8228" name="Arc 26"/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0" y="9860"/>
                      <a:ext cx="20000" cy="10141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10806 w 21600"/>
                        <a:gd name="T3" fmla="*/ 24 h 21600"/>
                        <a:gd name="T4" fmla="*/ 0 w 21600"/>
                        <a:gd name="T5" fmla="*/ 24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SG"/>
                    </a:p>
                  </p:txBody>
                </p:sp>
              </p:grpSp>
            </p:grpSp>
            <p:grpSp>
              <p:nvGrpSpPr>
                <p:cNvPr id="8208" name="Group 27"/>
                <p:cNvGrpSpPr>
                  <a:grpSpLocks/>
                </p:cNvGrpSpPr>
                <p:nvPr/>
              </p:nvGrpSpPr>
              <p:grpSpPr bwMode="auto">
                <a:xfrm>
                  <a:off x="-1" y="7494"/>
                  <a:ext cx="20001" cy="5013"/>
                  <a:chOff x="1" y="0"/>
                  <a:chExt cx="19999" cy="20000"/>
                </a:xfrm>
              </p:grpSpPr>
              <p:grpSp>
                <p:nvGrpSpPr>
                  <p:cNvPr id="8219" name="Group 28"/>
                  <p:cNvGrpSpPr>
                    <a:grpSpLocks/>
                  </p:cNvGrpSpPr>
                  <p:nvPr/>
                </p:nvGrpSpPr>
                <p:grpSpPr bwMode="auto">
                  <a:xfrm>
                    <a:off x="9966" y="0"/>
                    <a:ext cx="10034" cy="20000"/>
                    <a:chOff x="0" y="0"/>
                    <a:chExt cx="20000" cy="20000"/>
                  </a:xfrm>
                </p:grpSpPr>
                <p:sp>
                  <p:nvSpPr>
                    <p:cNvPr id="8223" name="Arc 29"/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20000" cy="10034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10806 w 21600"/>
                        <a:gd name="T3" fmla="*/ 22 h 21600"/>
                        <a:gd name="T4" fmla="*/ 0 w 21600"/>
                        <a:gd name="T5" fmla="*/ 22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SG"/>
                    </a:p>
                  </p:txBody>
                </p:sp>
                <p:sp>
                  <p:nvSpPr>
                    <p:cNvPr id="8224" name="Arc 30"/>
                    <p:cNvSpPr>
                      <a:spLocks/>
                    </p:cNvSpPr>
                    <p:nvPr/>
                  </p:nvSpPr>
                  <p:spPr bwMode="auto">
                    <a:xfrm flipV="1">
                      <a:off x="0" y="9966"/>
                      <a:ext cx="20000" cy="10034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10806 w 21600"/>
                        <a:gd name="T3" fmla="*/ 22 h 21600"/>
                        <a:gd name="T4" fmla="*/ 0 w 21600"/>
                        <a:gd name="T5" fmla="*/ 22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SG"/>
                    </a:p>
                  </p:txBody>
                </p:sp>
              </p:grpSp>
              <p:grpSp>
                <p:nvGrpSpPr>
                  <p:cNvPr id="8220" name="Group 31"/>
                  <p:cNvGrpSpPr>
                    <a:grpSpLocks/>
                  </p:cNvGrpSpPr>
                  <p:nvPr/>
                </p:nvGrpSpPr>
                <p:grpSpPr bwMode="auto">
                  <a:xfrm>
                    <a:off x="1" y="14949"/>
                    <a:ext cx="10034" cy="5051"/>
                    <a:chOff x="0" y="0"/>
                    <a:chExt cx="20000" cy="20001"/>
                  </a:xfrm>
                </p:grpSpPr>
                <p:sp>
                  <p:nvSpPr>
                    <p:cNvPr id="8221" name="Arc 32"/>
                    <p:cNvSpPr>
                      <a:spLocks/>
                    </p:cNvSpPr>
                    <p:nvPr/>
                  </p:nvSpPr>
                  <p:spPr bwMode="auto">
                    <a:xfrm flipH="1">
                      <a:off x="0" y="0"/>
                      <a:ext cx="20000" cy="10141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10806 w 21600"/>
                        <a:gd name="T3" fmla="*/ 24 h 21600"/>
                        <a:gd name="T4" fmla="*/ 0 w 21600"/>
                        <a:gd name="T5" fmla="*/ 24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SG"/>
                    </a:p>
                  </p:txBody>
                </p:sp>
                <p:sp>
                  <p:nvSpPr>
                    <p:cNvPr id="8222" name="Arc 33"/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0" y="9860"/>
                      <a:ext cx="20000" cy="10141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10806 w 21600"/>
                        <a:gd name="T3" fmla="*/ 24 h 21600"/>
                        <a:gd name="T4" fmla="*/ 0 w 21600"/>
                        <a:gd name="T5" fmla="*/ 24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SG"/>
                    </a:p>
                  </p:txBody>
                </p:sp>
              </p:grpSp>
            </p:grpSp>
            <p:grpSp>
              <p:nvGrpSpPr>
                <p:cNvPr id="8209" name="Group 34"/>
                <p:cNvGrpSpPr>
                  <a:grpSpLocks/>
                </p:cNvGrpSpPr>
                <p:nvPr/>
              </p:nvGrpSpPr>
              <p:grpSpPr bwMode="auto">
                <a:xfrm>
                  <a:off x="-1" y="11241"/>
                  <a:ext cx="20001" cy="5013"/>
                  <a:chOff x="1" y="0"/>
                  <a:chExt cx="19999" cy="20000"/>
                </a:xfrm>
              </p:grpSpPr>
              <p:grpSp>
                <p:nvGrpSpPr>
                  <p:cNvPr id="8213" name="Group 35"/>
                  <p:cNvGrpSpPr>
                    <a:grpSpLocks/>
                  </p:cNvGrpSpPr>
                  <p:nvPr/>
                </p:nvGrpSpPr>
                <p:grpSpPr bwMode="auto">
                  <a:xfrm>
                    <a:off x="9966" y="0"/>
                    <a:ext cx="10034" cy="20000"/>
                    <a:chOff x="0" y="0"/>
                    <a:chExt cx="20000" cy="20000"/>
                  </a:xfrm>
                </p:grpSpPr>
                <p:sp>
                  <p:nvSpPr>
                    <p:cNvPr id="8217" name="Arc 36"/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20000" cy="10034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10806 w 21600"/>
                        <a:gd name="T3" fmla="*/ 22 h 21600"/>
                        <a:gd name="T4" fmla="*/ 0 w 21600"/>
                        <a:gd name="T5" fmla="*/ 22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SG"/>
                    </a:p>
                  </p:txBody>
                </p:sp>
                <p:sp>
                  <p:nvSpPr>
                    <p:cNvPr id="8218" name="Arc 37"/>
                    <p:cNvSpPr>
                      <a:spLocks/>
                    </p:cNvSpPr>
                    <p:nvPr/>
                  </p:nvSpPr>
                  <p:spPr bwMode="auto">
                    <a:xfrm flipV="1">
                      <a:off x="0" y="9966"/>
                      <a:ext cx="20000" cy="10034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10806 w 21600"/>
                        <a:gd name="T3" fmla="*/ 22 h 21600"/>
                        <a:gd name="T4" fmla="*/ 0 w 21600"/>
                        <a:gd name="T5" fmla="*/ 22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SG"/>
                    </a:p>
                  </p:txBody>
                </p:sp>
              </p:grpSp>
              <p:grpSp>
                <p:nvGrpSpPr>
                  <p:cNvPr id="8214" name="Group 38"/>
                  <p:cNvGrpSpPr>
                    <a:grpSpLocks/>
                  </p:cNvGrpSpPr>
                  <p:nvPr/>
                </p:nvGrpSpPr>
                <p:grpSpPr bwMode="auto">
                  <a:xfrm>
                    <a:off x="1" y="14949"/>
                    <a:ext cx="10034" cy="5051"/>
                    <a:chOff x="0" y="0"/>
                    <a:chExt cx="20000" cy="20001"/>
                  </a:xfrm>
                </p:grpSpPr>
                <p:sp>
                  <p:nvSpPr>
                    <p:cNvPr id="8215" name="Arc 39"/>
                    <p:cNvSpPr>
                      <a:spLocks/>
                    </p:cNvSpPr>
                    <p:nvPr/>
                  </p:nvSpPr>
                  <p:spPr bwMode="auto">
                    <a:xfrm flipH="1">
                      <a:off x="0" y="0"/>
                      <a:ext cx="20000" cy="10141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10806 w 21600"/>
                        <a:gd name="T3" fmla="*/ 24 h 21600"/>
                        <a:gd name="T4" fmla="*/ 0 w 21600"/>
                        <a:gd name="T5" fmla="*/ 24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SG"/>
                    </a:p>
                  </p:txBody>
                </p:sp>
                <p:sp>
                  <p:nvSpPr>
                    <p:cNvPr id="8216" name="Arc 40"/>
                    <p:cNvSpPr>
                      <a:spLocks/>
                    </p:cNvSpPr>
                    <p:nvPr/>
                  </p:nvSpPr>
                  <p:spPr bwMode="auto">
                    <a:xfrm flipH="1" flipV="1">
                      <a:off x="0" y="9860"/>
                      <a:ext cx="20000" cy="10141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10806 w 21600"/>
                        <a:gd name="T3" fmla="*/ 24 h 21600"/>
                        <a:gd name="T4" fmla="*/ 0 w 21600"/>
                        <a:gd name="T5" fmla="*/ 24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SG"/>
                    </a:p>
                  </p:txBody>
                </p:sp>
              </p:grpSp>
            </p:grpSp>
            <p:grpSp>
              <p:nvGrpSpPr>
                <p:cNvPr id="8210" name="Group 41"/>
                <p:cNvGrpSpPr>
                  <a:grpSpLocks/>
                </p:cNvGrpSpPr>
                <p:nvPr/>
              </p:nvGrpSpPr>
              <p:grpSpPr bwMode="auto">
                <a:xfrm>
                  <a:off x="9965" y="14988"/>
                  <a:ext cx="10035" cy="5013"/>
                  <a:chOff x="0" y="0"/>
                  <a:chExt cx="20000" cy="20000"/>
                </a:xfrm>
              </p:grpSpPr>
              <p:sp>
                <p:nvSpPr>
                  <p:cNvPr id="8211" name="Arc 42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0000" cy="10034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10806 w 21600"/>
                      <a:gd name="T3" fmla="*/ 22 h 21600"/>
                      <a:gd name="T4" fmla="*/ 0 w 21600"/>
                      <a:gd name="T5" fmla="*/ 22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SG"/>
                  </a:p>
                </p:txBody>
              </p:sp>
              <p:sp>
                <p:nvSpPr>
                  <p:cNvPr id="8212" name="Arc 43"/>
                  <p:cNvSpPr>
                    <a:spLocks/>
                  </p:cNvSpPr>
                  <p:nvPr/>
                </p:nvSpPr>
                <p:spPr bwMode="auto">
                  <a:xfrm flipV="1">
                    <a:off x="0" y="9966"/>
                    <a:ext cx="20000" cy="10034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10806 w 21600"/>
                      <a:gd name="T3" fmla="*/ 22 h 21600"/>
                      <a:gd name="T4" fmla="*/ 0 w 21600"/>
                      <a:gd name="T5" fmla="*/ 22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SG"/>
                  </a:p>
                </p:txBody>
              </p:sp>
            </p:grpSp>
          </p:grpSp>
          <p:sp>
            <p:nvSpPr>
              <p:cNvPr id="8204" name="Line 44"/>
              <p:cNvSpPr>
                <a:spLocks noChangeShapeType="1"/>
              </p:cNvSpPr>
              <p:nvPr/>
            </p:nvSpPr>
            <p:spPr bwMode="auto">
              <a:xfrm flipH="1">
                <a:off x="3500" y="2989"/>
                <a:ext cx="35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8205" name="Line 45"/>
              <p:cNvSpPr>
                <a:spLocks noChangeShapeType="1"/>
              </p:cNvSpPr>
              <p:nvPr/>
            </p:nvSpPr>
            <p:spPr bwMode="auto">
              <a:xfrm flipH="1">
                <a:off x="4383" y="2990"/>
                <a:ext cx="35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</p:grpSp>
        <p:sp>
          <p:nvSpPr>
            <p:cNvPr id="8202" name="Text Box 46"/>
            <p:cNvSpPr txBox="1">
              <a:spLocks noChangeArrowheads="1"/>
            </p:cNvSpPr>
            <p:nvPr/>
          </p:nvSpPr>
          <p:spPr bwMode="auto">
            <a:xfrm>
              <a:off x="3979" y="2568"/>
              <a:ext cx="37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b="1" i="1" dirty="0">
                  <a:latin typeface="+mn-lt"/>
                </a:rPr>
                <a:t>L</a:t>
              </a:r>
            </a:p>
          </p:txBody>
        </p:sp>
      </p:grpSp>
      <p:sp>
        <p:nvSpPr>
          <p:cNvPr id="38959" name="Text Box 47"/>
          <p:cNvSpPr txBox="1">
            <a:spLocks noChangeArrowheads="1"/>
          </p:cNvSpPr>
          <p:nvPr/>
        </p:nvSpPr>
        <p:spPr bwMode="auto">
          <a:xfrm>
            <a:off x="1542434" y="5236786"/>
            <a:ext cx="4836584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b="1" dirty="0">
                <a:solidFill>
                  <a:schemeClr val="tx2"/>
                </a:solidFill>
                <a:latin typeface="+mn-lt"/>
              </a:rPr>
              <a:t>Symbol for inductor</a:t>
            </a:r>
            <a:endParaRPr lang="en-US" altLang="en-US" sz="28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5572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Group 92"/>
          <p:cNvGrpSpPr>
            <a:grpSpLocks/>
          </p:cNvGrpSpPr>
          <p:nvPr/>
        </p:nvGrpSpPr>
        <p:grpSpPr bwMode="auto">
          <a:xfrm>
            <a:off x="1456267" y="753525"/>
            <a:ext cx="5706533" cy="2314575"/>
            <a:chOff x="2211388" y="2682875"/>
            <a:chExt cx="4849812" cy="2622550"/>
          </a:xfrm>
        </p:grpSpPr>
        <p:sp>
          <p:nvSpPr>
            <p:cNvPr id="59" name="Rectangle 2"/>
            <p:cNvSpPr>
              <a:spLocks noChangeArrowheads="1"/>
            </p:cNvSpPr>
            <p:nvPr/>
          </p:nvSpPr>
          <p:spPr bwMode="auto">
            <a:xfrm>
              <a:off x="3330299" y="3573247"/>
              <a:ext cx="2642571" cy="89576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60" name="Text Box 38"/>
            <p:cNvSpPr txBox="1">
              <a:spLocks noChangeArrowheads="1"/>
            </p:cNvSpPr>
            <p:nvPr/>
          </p:nvSpPr>
          <p:spPr bwMode="auto">
            <a:xfrm>
              <a:off x="3418444" y="3650592"/>
              <a:ext cx="290452" cy="5230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defRPr/>
              </a:pPr>
              <a:r>
                <a:rPr lang="en-GB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</a:rPr>
                <a:t>S</a:t>
              </a:r>
            </a:p>
          </p:txBody>
        </p:sp>
        <p:sp>
          <p:nvSpPr>
            <p:cNvPr id="61" name="Text Box 39"/>
            <p:cNvSpPr txBox="1">
              <a:spLocks noChangeArrowheads="1"/>
            </p:cNvSpPr>
            <p:nvPr/>
          </p:nvSpPr>
          <p:spPr bwMode="auto">
            <a:xfrm>
              <a:off x="5238922" y="3650592"/>
              <a:ext cx="331322" cy="5230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defRPr/>
              </a:pPr>
              <a:r>
                <a:rPr lang="en-GB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</a:rPr>
                <a:t>N</a:t>
              </a:r>
            </a:p>
          </p:txBody>
        </p:sp>
        <p:grpSp>
          <p:nvGrpSpPr>
            <p:cNvPr id="9342" name="Group 5"/>
            <p:cNvGrpSpPr>
              <a:grpSpLocks/>
            </p:cNvGrpSpPr>
            <p:nvPr/>
          </p:nvGrpSpPr>
          <p:grpSpPr bwMode="auto">
            <a:xfrm>
              <a:off x="2211388" y="2682875"/>
              <a:ext cx="4849812" cy="2622550"/>
              <a:chOff x="1393" y="1690"/>
              <a:chExt cx="3055" cy="1652"/>
            </a:xfrm>
          </p:grpSpPr>
          <p:grpSp>
            <p:nvGrpSpPr>
              <p:cNvPr id="9343" name="Group 9"/>
              <p:cNvGrpSpPr>
                <a:grpSpLocks/>
              </p:cNvGrpSpPr>
              <p:nvPr/>
            </p:nvGrpSpPr>
            <p:grpSpPr bwMode="auto">
              <a:xfrm>
                <a:off x="1771" y="2038"/>
                <a:ext cx="2277" cy="291"/>
                <a:chOff x="1344" y="762"/>
                <a:chExt cx="2496" cy="528"/>
              </a:xfrm>
            </p:grpSpPr>
            <p:sp>
              <p:nvSpPr>
                <p:cNvPr id="9369" name="Oval 3"/>
                <p:cNvSpPr>
                  <a:spLocks noChangeArrowheads="1"/>
                </p:cNvSpPr>
                <p:nvPr/>
              </p:nvSpPr>
              <p:spPr bwMode="auto">
                <a:xfrm>
                  <a:off x="1344" y="762"/>
                  <a:ext cx="2496" cy="528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eaLnBrk="1" hangingPunct="1"/>
                  <a:endParaRPr lang="en-US" altLang="en-US">
                    <a:latin typeface="+mn-lt"/>
                  </a:endParaRPr>
                </a:p>
              </p:txBody>
            </p:sp>
            <p:sp>
              <p:nvSpPr>
                <p:cNvPr id="9370" name="Line 6"/>
                <p:cNvSpPr>
                  <a:spLocks noChangeShapeType="1"/>
                </p:cNvSpPr>
                <p:nvPr/>
              </p:nvSpPr>
              <p:spPr bwMode="auto">
                <a:xfrm flipV="1">
                  <a:off x="1770" y="810"/>
                  <a:ext cx="96" cy="18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prstDash val="sysDot"/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SG"/>
                </a:p>
              </p:txBody>
            </p:sp>
            <p:sp>
              <p:nvSpPr>
                <p:cNvPr id="9371" name="Line 7"/>
                <p:cNvSpPr>
                  <a:spLocks noChangeShapeType="1"/>
                </p:cNvSpPr>
                <p:nvPr/>
              </p:nvSpPr>
              <p:spPr bwMode="auto">
                <a:xfrm>
                  <a:off x="3186" y="792"/>
                  <a:ext cx="120" cy="12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prstDash val="sysDot"/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SG"/>
                </a:p>
              </p:txBody>
            </p:sp>
            <p:sp>
              <p:nvSpPr>
                <p:cNvPr id="9372" name="Line 8"/>
                <p:cNvSpPr>
                  <a:spLocks noChangeShapeType="1"/>
                </p:cNvSpPr>
                <p:nvPr/>
              </p:nvSpPr>
              <p:spPr bwMode="auto">
                <a:xfrm flipH="1" flipV="1">
                  <a:off x="1902" y="1248"/>
                  <a:ext cx="120" cy="12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prstDash val="sysDot"/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SG"/>
                </a:p>
              </p:txBody>
            </p:sp>
          </p:grpSp>
          <p:grpSp>
            <p:nvGrpSpPr>
              <p:cNvPr id="9344" name="Group 20"/>
              <p:cNvGrpSpPr>
                <a:grpSpLocks/>
              </p:cNvGrpSpPr>
              <p:nvPr/>
            </p:nvGrpSpPr>
            <p:grpSpPr bwMode="auto">
              <a:xfrm>
                <a:off x="1590" y="1859"/>
                <a:ext cx="2623" cy="555"/>
                <a:chOff x="1140" y="588"/>
                <a:chExt cx="2874" cy="708"/>
              </a:xfrm>
            </p:grpSpPr>
            <p:sp>
              <p:nvSpPr>
                <p:cNvPr id="9365" name="Oval 11"/>
                <p:cNvSpPr>
                  <a:spLocks noChangeArrowheads="1"/>
                </p:cNvSpPr>
                <p:nvPr/>
              </p:nvSpPr>
              <p:spPr bwMode="auto">
                <a:xfrm>
                  <a:off x="1140" y="588"/>
                  <a:ext cx="2874" cy="708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eaLnBrk="1" hangingPunct="1"/>
                  <a:endParaRPr lang="en-US" altLang="en-US">
                    <a:latin typeface="+mn-lt"/>
                  </a:endParaRPr>
                </a:p>
              </p:txBody>
            </p:sp>
            <p:sp>
              <p:nvSpPr>
                <p:cNvPr id="9366" name="Line 12"/>
                <p:cNvSpPr>
                  <a:spLocks noChangeShapeType="1"/>
                </p:cNvSpPr>
                <p:nvPr/>
              </p:nvSpPr>
              <p:spPr bwMode="auto">
                <a:xfrm flipV="1">
                  <a:off x="1631" y="652"/>
                  <a:ext cx="110" cy="25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prstDash val="sysDot"/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SG"/>
                </a:p>
              </p:txBody>
            </p:sp>
            <p:sp>
              <p:nvSpPr>
                <p:cNvPr id="9367" name="Line 13"/>
                <p:cNvSpPr>
                  <a:spLocks noChangeShapeType="1"/>
                </p:cNvSpPr>
                <p:nvPr/>
              </p:nvSpPr>
              <p:spPr bwMode="auto">
                <a:xfrm>
                  <a:off x="3261" y="628"/>
                  <a:ext cx="138" cy="16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prstDash val="sysDot"/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SG"/>
                </a:p>
              </p:txBody>
            </p:sp>
            <p:sp>
              <p:nvSpPr>
                <p:cNvPr id="9368" name="Line 14"/>
                <p:cNvSpPr>
                  <a:spLocks noChangeShapeType="1"/>
                </p:cNvSpPr>
                <p:nvPr/>
              </p:nvSpPr>
              <p:spPr bwMode="auto">
                <a:xfrm flipH="1" flipV="1">
                  <a:off x="2149" y="1276"/>
                  <a:ext cx="138" cy="16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prstDash val="sysDot"/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SG"/>
                </a:p>
              </p:txBody>
            </p:sp>
          </p:grpSp>
          <p:grpSp>
            <p:nvGrpSpPr>
              <p:cNvPr id="9345" name="Group 21"/>
              <p:cNvGrpSpPr>
                <a:grpSpLocks/>
              </p:cNvGrpSpPr>
              <p:nvPr/>
            </p:nvGrpSpPr>
            <p:grpSpPr bwMode="auto">
              <a:xfrm>
                <a:off x="1393" y="1690"/>
                <a:ext cx="3022" cy="801"/>
                <a:chOff x="930" y="384"/>
                <a:chExt cx="3312" cy="1023"/>
              </a:xfrm>
            </p:grpSpPr>
            <p:sp>
              <p:nvSpPr>
                <p:cNvPr id="9361" name="Oval 16"/>
                <p:cNvSpPr>
                  <a:spLocks noChangeArrowheads="1"/>
                </p:cNvSpPr>
                <p:nvPr/>
              </p:nvSpPr>
              <p:spPr bwMode="auto">
                <a:xfrm>
                  <a:off x="930" y="384"/>
                  <a:ext cx="3312" cy="102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eaLnBrk="1" hangingPunct="1"/>
                  <a:endParaRPr lang="en-US" altLang="en-US">
                    <a:latin typeface="+mn-lt"/>
                  </a:endParaRPr>
                </a:p>
              </p:txBody>
            </p:sp>
            <p:sp>
              <p:nvSpPr>
                <p:cNvPr id="9362" name="Line 17"/>
                <p:cNvSpPr>
                  <a:spLocks noChangeShapeType="1"/>
                </p:cNvSpPr>
                <p:nvPr/>
              </p:nvSpPr>
              <p:spPr bwMode="auto">
                <a:xfrm flipV="1">
                  <a:off x="1495" y="477"/>
                  <a:ext cx="128" cy="35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prstDash val="sysDot"/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SG"/>
                </a:p>
              </p:txBody>
            </p:sp>
            <p:sp>
              <p:nvSpPr>
                <p:cNvPr id="9363" name="Line 18"/>
                <p:cNvSpPr>
                  <a:spLocks noChangeShapeType="1"/>
                </p:cNvSpPr>
                <p:nvPr/>
              </p:nvSpPr>
              <p:spPr bwMode="auto">
                <a:xfrm>
                  <a:off x="3374" y="442"/>
                  <a:ext cx="159" cy="23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prstDash val="sysDot"/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SG"/>
                </a:p>
              </p:txBody>
            </p:sp>
            <p:sp>
              <p:nvSpPr>
                <p:cNvPr id="9364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408" y="1400"/>
                  <a:ext cx="160" cy="7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prstDash val="sysDot"/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SG"/>
                </a:p>
              </p:txBody>
            </p:sp>
          </p:grpSp>
          <p:grpSp>
            <p:nvGrpSpPr>
              <p:cNvPr id="9346" name="Group 22"/>
              <p:cNvGrpSpPr>
                <a:grpSpLocks/>
              </p:cNvGrpSpPr>
              <p:nvPr/>
            </p:nvGrpSpPr>
            <p:grpSpPr bwMode="auto">
              <a:xfrm flipV="1">
                <a:off x="1765" y="2710"/>
                <a:ext cx="2278" cy="291"/>
                <a:chOff x="1344" y="762"/>
                <a:chExt cx="2496" cy="528"/>
              </a:xfrm>
            </p:grpSpPr>
            <p:sp>
              <p:nvSpPr>
                <p:cNvPr id="9357" name="Oval 23"/>
                <p:cNvSpPr>
                  <a:spLocks noChangeArrowheads="1"/>
                </p:cNvSpPr>
                <p:nvPr/>
              </p:nvSpPr>
              <p:spPr bwMode="auto">
                <a:xfrm>
                  <a:off x="1344" y="762"/>
                  <a:ext cx="2496" cy="528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eaLnBrk="1" hangingPunct="1"/>
                  <a:endParaRPr lang="en-US" altLang="en-US">
                    <a:latin typeface="+mn-lt"/>
                  </a:endParaRPr>
                </a:p>
              </p:txBody>
            </p:sp>
            <p:sp>
              <p:nvSpPr>
                <p:cNvPr id="9358" name="Line 24"/>
                <p:cNvSpPr>
                  <a:spLocks noChangeShapeType="1"/>
                </p:cNvSpPr>
                <p:nvPr/>
              </p:nvSpPr>
              <p:spPr bwMode="auto">
                <a:xfrm flipV="1">
                  <a:off x="1770" y="810"/>
                  <a:ext cx="96" cy="18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prstDash val="sysDot"/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SG"/>
                </a:p>
              </p:txBody>
            </p:sp>
            <p:sp>
              <p:nvSpPr>
                <p:cNvPr id="9359" name="Line 25"/>
                <p:cNvSpPr>
                  <a:spLocks noChangeShapeType="1"/>
                </p:cNvSpPr>
                <p:nvPr/>
              </p:nvSpPr>
              <p:spPr bwMode="auto">
                <a:xfrm>
                  <a:off x="3186" y="792"/>
                  <a:ext cx="120" cy="12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prstDash val="sysDot"/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SG"/>
                </a:p>
              </p:txBody>
            </p:sp>
            <p:sp>
              <p:nvSpPr>
                <p:cNvPr id="9360" name="Line 26"/>
                <p:cNvSpPr>
                  <a:spLocks noChangeShapeType="1"/>
                </p:cNvSpPr>
                <p:nvPr/>
              </p:nvSpPr>
              <p:spPr bwMode="auto">
                <a:xfrm flipH="1" flipV="1">
                  <a:off x="1902" y="1248"/>
                  <a:ext cx="120" cy="12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prstDash val="sysDot"/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SG"/>
                </a:p>
              </p:txBody>
            </p:sp>
          </p:grpSp>
          <p:grpSp>
            <p:nvGrpSpPr>
              <p:cNvPr id="9347" name="Group 27"/>
              <p:cNvGrpSpPr>
                <a:grpSpLocks/>
              </p:cNvGrpSpPr>
              <p:nvPr/>
            </p:nvGrpSpPr>
            <p:grpSpPr bwMode="auto">
              <a:xfrm flipV="1">
                <a:off x="1596" y="2621"/>
                <a:ext cx="2622" cy="554"/>
                <a:chOff x="1140" y="588"/>
                <a:chExt cx="2874" cy="708"/>
              </a:xfrm>
            </p:grpSpPr>
            <p:sp>
              <p:nvSpPr>
                <p:cNvPr id="9353" name="Oval 28"/>
                <p:cNvSpPr>
                  <a:spLocks noChangeArrowheads="1"/>
                </p:cNvSpPr>
                <p:nvPr/>
              </p:nvSpPr>
              <p:spPr bwMode="auto">
                <a:xfrm>
                  <a:off x="1140" y="588"/>
                  <a:ext cx="2874" cy="708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eaLnBrk="1" hangingPunct="1"/>
                  <a:endParaRPr lang="en-US" altLang="en-US">
                    <a:latin typeface="+mn-lt"/>
                  </a:endParaRPr>
                </a:p>
              </p:txBody>
            </p:sp>
            <p:sp>
              <p:nvSpPr>
                <p:cNvPr id="9354" name="Line 29"/>
                <p:cNvSpPr>
                  <a:spLocks noChangeShapeType="1"/>
                </p:cNvSpPr>
                <p:nvPr/>
              </p:nvSpPr>
              <p:spPr bwMode="auto">
                <a:xfrm flipV="1">
                  <a:off x="1631" y="652"/>
                  <a:ext cx="110" cy="25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prstDash val="sysDot"/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SG"/>
                </a:p>
              </p:txBody>
            </p:sp>
            <p:sp>
              <p:nvSpPr>
                <p:cNvPr id="9355" name="Line 30"/>
                <p:cNvSpPr>
                  <a:spLocks noChangeShapeType="1"/>
                </p:cNvSpPr>
                <p:nvPr/>
              </p:nvSpPr>
              <p:spPr bwMode="auto">
                <a:xfrm>
                  <a:off x="3261" y="628"/>
                  <a:ext cx="138" cy="16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prstDash val="sysDot"/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SG"/>
                </a:p>
              </p:txBody>
            </p:sp>
            <p:sp>
              <p:nvSpPr>
                <p:cNvPr id="9356" name="Line 31"/>
                <p:cNvSpPr>
                  <a:spLocks noChangeShapeType="1"/>
                </p:cNvSpPr>
                <p:nvPr/>
              </p:nvSpPr>
              <p:spPr bwMode="auto">
                <a:xfrm flipH="1" flipV="1">
                  <a:off x="2149" y="1276"/>
                  <a:ext cx="138" cy="16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prstDash val="sysDot"/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SG"/>
                </a:p>
              </p:txBody>
            </p:sp>
          </p:grpSp>
          <p:grpSp>
            <p:nvGrpSpPr>
              <p:cNvPr id="9348" name="Group 32"/>
              <p:cNvGrpSpPr>
                <a:grpSpLocks/>
              </p:cNvGrpSpPr>
              <p:nvPr/>
            </p:nvGrpSpPr>
            <p:grpSpPr bwMode="auto">
              <a:xfrm flipV="1">
                <a:off x="1426" y="2541"/>
                <a:ext cx="3022" cy="801"/>
                <a:chOff x="930" y="384"/>
                <a:chExt cx="3312" cy="1023"/>
              </a:xfrm>
            </p:grpSpPr>
            <p:sp>
              <p:nvSpPr>
                <p:cNvPr id="9349" name="Oval 33"/>
                <p:cNvSpPr>
                  <a:spLocks noChangeArrowheads="1"/>
                </p:cNvSpPr>
                <p:nvPr/>
              </p:nvSpPr>
              <p:spPr bwMode="auto">
                <a:xfrm>
                  <a:off x="930" y="384"/>
                  <a:ext cx="3312" cy="102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eaLnBrk="1" hangingPunct="1"/>
                  <a:endParaRPr lang="en-US" altLang="en-US">
                    <a:latin typeface="+mn-lt"/>
                  </a:endParaRPr>
                </a:p>
              </p:txBody>
            </p:sp>
            <p:sp>
              <p:nvSpPr>
                <p:cNvPr id="9350" name="Line 34"/>
                <p:cNvSpPr>
                  <a:spLocks noChangeShapeType="1"/>
                </p:cNvSpPr>
                <p:nvPr/>
              </p:nvSpPr>
              <p:spPr bwMode="auto">
                <a:xfrm flipV="1">
                  <a:off x="1495" y="477"/>
                  <a:ext cx="128" cy="35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prstDash val="sysDot"/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SG"/>
                </a:p>
              </p:txBody>
            </p:sp>
            <p:sp>
              <p:nvSpPr>
                <p:cNvPr id="9351" name="Line 35"/>
                <p:cNvSpPr>
                  <a:spLocks noChangeShapeType="1"/>
                </p:cNvSpPr>
                <p:nvPr/>
              </p:nvSpPr>
              <p:spPr bwMode="auto">
                <a:xfrm>
                  <a:off x="3374" y="442"/>
                  <a:ext cx="159" cy="23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prstDash val="sysDot"/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SG"/>
                </a:p>
              </p:txBody>
            </p:sp>
            <p:sp>
              <p:nvSpPr>
                <p:cNvPr id="9352" name="Line 36"/>
                <p:cNvSpPr>
                  <a:spLocks noChangeShapeType="1"/>
                </p:cNvSpPr>
                <p:nvPr/>
              </p:nvSpPr>
              <p:spPr bwMode="auto">
                <a:xfrm flipH="1">
                  <a:off x="2408" y="1400"/>
                  <a:ext cx="160" cy="7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prstDash val="sysDot"/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SG"/>
                </a:p>
              </p:txBody>
            </p:sp>
          </p:grpSp>
        </p:grpSp>
      </p:grpSp>
      <p:grpSp>
        <p:nvGrpSpPr>
          <p:cNvPr id="9220" name="Group 94"/>
          <p:cNvGrpSpPr>
            <a:grpSpLocks/>
          </p:cNvGrpSpPr>
          <p:nvPr/>
        </p:nvGrpSpPr>
        <p:grpSpPr bwMode="auto">
          <a:xfrm>
            <a:off x="1917700" y="2396588"/>
            <a:ext cx="4572000" cy="1347787"/>
            <a:chOff x="3810382" y="2310199"/>
            <a:chExt cx="3813175" cy="1498601"/>
          </a:xfrm>
        </p:grpSpPr>
        <p:grpSp>
          <p:nvGrpSpPr>
            <p:cNvPr id="9303" name="Group 5"/>
            <p:cNvGrpSpPr>
              <a:grpSpLocks/>
            </p:cNvGrpSpPr>
            <p:nvPr/>
          </p:nvGrpSpPr>
          <p:grpSpPr bwMode="auto">
            <a:xfrm>
              <a:off x="4727957" y="2326074"/>
              <a:ext cx="2286000" cy="987425"/>
              <a:chOff x="1488" y="2640"/>
              <a:chExt cx="1440" cy="1200"/>
            </a:xfrm>
          </p:grpSpPr>
          <p:grpSp>
            <p:nvGrpSpPr>
              <p:cNvPr id="9315" name="Group 6"/>
              <p:cNvGrpSpPr>
                <a:grpSpLocks/>
              </p:cNvGrpSpPr>
              <p:nvPr/>
            </p:nvGrpSpPr>
            <p:grpSpPr bwMode="auto">
              <a:xfrm>
                <a:off x="1488" y="2640"/>
                <a:ext cx="240" cy="1200"/>
                <a:chOff x="1488" y="2640"/>
                <a:chExt cx="240" cy="1200"/>
              </a:xfrm>
            </p:grpSpPr>
            <p:sp>
              <p:nvSpPr>
                <p:cNvPr id="9336" name="Arc 7"/>
                <p:cNvSpPr>
                  <a:spLocks/>
                </p:cNvSpPr>
                <p:nvPr/>
              </p:nvSpPr>
              <p:spPr bwMode="auto">
                <a:xfrm>
                  <a:off x="1488" y="2640"/>
                  <a:ext cx="192" cy="864"/>
                </a:xfrm>
                <a:custGeom>
                  <a:avLst/>
                  <a:gdLst>
                    <a:gd name="T0" fmla="*/ 0 w 21592"/>
                    <a:gd name="T1" fmla="*/ 0 h 21600"/>
                    <a:gd name="T2" fmla="*/ 0 w 21592"/>
                    <a:gd name="T3" fmla="*/ 0 h 21600"/>
                    <a:gd name="T4" fmla="*/ 0 w 21592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592"/>
                    <a:gd name="T10" fmla="*/ 0 h 21600"/>
                    <a:gd name="T11" fmla="*/ 21592 w 21592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592" h="21600" fill="none" extrusionOk="0">
                      <a:moveTo>
                        <a:pt x="-1" y="0"/>
                      </a:moveTo>
                      <a:cubicBezTo>
                        <a:pt x="11701" y="0"/>
                        <a:pt x="21275" y="9318"/>
                        <a:pt x="21592" y="21015"/>
                      </a:cubicBezTo>
                    </a:path>
                    <a:path w="21592" h="21600" stroke="0" extrusionOk="0">
                      <a:moveTo>
                        <a:pt x="-1" y="0"/>
                      </a:moveTo>
                      <a:cubicBezTo>
                        <a:pt x="11701" y="0"/>
                        <a:pt x="21275" y="9318"/>
                        <a:pt x="21592" y="21015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57150" cap="sq">
                  <a:solidFill>
                    <a:srgbClr val="0000FF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SG"/>
                </a:p>
              </p:txBody>
            </p:sp>
            <p:sp>
              <p:nvSpPr>
                <p:cNvPr id="9337" name="Arc 8"/>
                <p:cNvSpPr>
                  <a:spLocks/>
                </p:cNvSpPr>
                <p:nvPr/>
              </p:nvSpPr>
              <p:spPr bwMode="auto">
                <a:xfrm>
                  <a:off x="1536" y="3072"/>
                  <a:ext cx="144" cy="768"/>
                </a:xfrm>
                <a:custGeom>
                  <a:avLst/>
                  <a:gdLst>
                    <a:gd name="T0" fmla="*/ 0 w 43200"/>
                    <a:gd name="T1" fmla="*/ 0 h 38738"/>
                    <a:gd name="T2" fmla="*/ 0 w 43200"/>
                    <a:gd name="T3" fmla="*/ 0 h 38738"/>
                    <a:gd name="T4" fmla="*/ 0 w 43200"/>
                    <a:gd name="T5" fmla="*/ 0 h 38738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38738"/>
                    <a:gd name="T11" fmla="*/ 43200 w 43200"/>
                    <a:gd name="T12" fmla="*/ 38738 h 3873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38738" fill="none" extrusionOk="0">
                      <a:moveTo>
                        <a:pt x="34747" y="-1"/>
                      </a:moveTo>
                      <a:cubicBezTo>
                        <a:pt x="40075" y="4087"/>
                        <a:pt x="43200" y="10421"/>
                        <a:pt x="43200" y="17138"/>
                      </a:cubicBezTo>
                      <a:cubicBezTo>
                        <a:pt x="43200" y="29067"/>
                        <a:pt x="33529" y="38738"/>
                        <a:pt x="21600" y="38738"/>
                      </a:cubicBezTo>
                      <a:cubicBezTo>
                        <a:pt x="9670" y="38738"/>
                        <a:pt x="0" y="29067"/>
                        <a:pt x="0" y="17138"/>
                      </a:cubicBezTo>
                      <a:cubicBezTo>
                        <a:pt x="-1" y="14782"/>
                        <a:pt x="385" y="12442"/>
                        <a:pt x="1140" y="10210"/>
                      </a:cubicBezTo>
                    </a:path>
                    <a:path w="43200" h="38738" stroke="0" extrusionOk="0">
                      <a:moveTo>
                        <a:pt x="34747" y="-1"/>
                      </a:moveTo>
                      <a:cubicBezTo>
                        <a:pt x="40075" y="4087"/>
                        <a:pt x="43200" y="10421"/>
                        <a:pt x="43200" y="17138"/>
                      </a:cubicBezTo>
                      <a:cubicBezTo>
                        <a:pt x="43200" y="29067"/>
                        <a:pt x="33529" y="38738"/>
                        <a:pt x="21600" y="38738"/>
                      </a:cubicBezTo>
                      <a:cubicBezTo>
                        <a:pt x="9670" y="38738"/>
                        <a:pt x="0" y="29067"/>
                        <a:pt x="0" y="17138"/>
                      </a:cubicBezTo>
                      <a:cubicBezTo>
                        <a:pt x="-1" y="14782"/>
                        <a:pt x="385" y="12442"/>
                        <a:pt x="1140" y="10210"/>
                      </a:cubicBezTo>
                      <a:lnTo>
                        <a:pt x="21600" y="17138"/>
                      </a:lnTo>
                      <a:lnTo>
                        <a:pt x="34747" y="-1"/>
                      </a:lnTo>
                      <a:close/>
                    </a:path>
                  </a:pathLst>
                </a:custGeom>
                <a:noFill/>
                <a:ln w="57150" cap="sq">
                  <a:solidFill>
                    <a:srgbClr val="0000FF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SG"/>
                </a:p>
              </p:txBody>
            </p:sp>
            <p:sp>
              <p:nvSpPr>
                <p:cNvPr id="9338" name="Arc 9"/>
                <p:cNvSpPr>
                  <a:spLocks/>
                </p:cNvSpPr>
                <p:nvPr/>
              </p:nvSpPr>
              <p:spPr bwMode="auto">
                <a:xfrm flipH="1">
                  <a:off x="1536" y="2640"/>
                  <a:ext cx="192" cy="912"/>
                </a:xfrm>
                <a:custGeom>
                  <a:avLst/>
                  <a:gdLst>
                    <a:gd name="T0" fmla="*/ 0 w 21592"/>
                    <a:gd name="T1" fmla="*/ 0 h 21600"/>
                    <a:gd name="T2" fmla="*/ 0 w 21592"/>
                    <a:gd name="T3" fmla="*/ 0 h 21600"/>
                    <a:gd name="T4" fmla="*/ 0 w 21592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592"/>
                    <a:gd name="T10" fmla="*/ 0 h 21600"/>
                    <a:gd name="T11" fmla="*/ 21592 w 21592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592" h="21600" fill="none" extrusionOk="0">
                      <a:moveTo>
                        <a:pt x="-1" y="0"/>
                      </a:moveTo>
                      <a:cubicBezTo>
                        <a:pt x="11701" y="0"/>
                        <a:pt x="21275" y="9318"/>
                        <a:pt x="21592" y="21015"/>
                      </a:cubicBezTo>
                    </a:path>
                    <a:path w="21592" h="21600" stroke="0" extrusionOk="0">
                      <a:moveTo>
                        <a:pt x="-1" y="0"/>
                      </a:moveTo>
                      <a:cubicBezTo>
                        <a:pt x="11701" y="0"/>
                        <a:pt x="21275" y="9318"/>
                        <a:pt x="21592" y="21015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57150" cap="sq">
                  <a:solidFill>
                    <a:srgbClr val="0000FF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SG"/>
                </a:p>
              </p:txBody>
            </p:sp>
          </p:grpSp>
          <p:grpSp>
            <p:nvGrpSpPr>
              <p:cNvPr id="9316" name="Group 10"/>
              <p:cNvGrpSpPr>
                <a:grpSpLocks/>
              </p:cNvGrpSpPr>
              <p:nvPr/>
            </p:nvGrpSpPr>
            <p:grpSpPr bwMode="auto">
              <a:xfrm>
                <a:off x="1728" y="2640"/>
                <a:ext cx="240" cy="1200"/>
                <a:chOff x="1488" y="2640"/>
                <a:chExt cx="240" cy="1200"/>
              </a:xfrm>
            </p:grpSpPr>
            <p:sp>
              <p:nvSpPr>
                <p:cNvPr id="9333" name="Arc 11"/>
                <p:cNvSpPr>
                  <a:spLocks/>
                </p:cNvSpPr>
                <p:nvPr/>
              </p:nvSpPr>
              <p:spPr bwMode="auto">
                <a:xfrm>
                  <a:off x="1488" y="2640"/>
                  <a:ext cx="192" cy="864"/>
                </a:xfrm>
                <a:custGeom>
                  <a:avLst/>
                  <a:gdLst>
                    <a:gd name="T0" fmla="*/ 0 w 21592"/>
                    <a:gd name="T1" fmla="*/ 0 h 21600"/>
                    <a:gd name="T2" fmla="*/ 0 w 21592"/>
                    <a:gd name="T3" fmla="*/ 0 h 21600"/>
                    <a:gd name="T4" fmla="*/ 0 w 21592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592"/>
                    <a:gd name="T10" fmla="*/ 0 h 21600"/>
                    <a:gd name="T11" fmla="*/ 21592 w 21592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592" h="21600" fill="none" extrusionOk="0">
                      <a:moveTo>
                        <a:pt x="-1" y="0"/>
                      </a:moveTo>
                      <a:cubicBezTo>
                        <a:pt x="11701" y="0"/>
                        <a:pt x="21275" y="9318"/>
                        <a:pt x="21592" y="21015"/>
                      </a:cubicBezTo>
                    </a:path>
                    <a:path w="21592" h="21600" stroke="0" extrusionOk="0">
                      <a:moveTo>
                        <a:pt x="-1" y="0"/>
                      </a:moveTo>
                      <a:cubicBezTo>
                        <a:pt x="11701" y="0"/>
                        <a:pt x="21275" y="9318"/>
                        <a:pt x="21592" y="21015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57150" cap="sq">
                  <a:solidFill>
                    <a:srgbClr val="0000FF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SG"/>
                </a:p>
              </p:txBody>
            </p:sp>
            <p:sp>
              <p:nvSpPr>
                <p:cNvPr id="9334" name="Arc 12"/>
                <p:cNvSpPr>
                  <a:spLocks/>
                </p:cNvSpPr>
                <p:nvPr/>
              </p:nvSpPr>
              <p:spPr bwMode="auto">
                <a:xfrm>
                  <a:off x="1536" y="3072"/>
                  <a:ext cx="144" cy="768"/>
                </a:xfrm>
                <a:custGeom>
                  <a:avLst/>
                  <a:gdLst>
                    <a:gd name="T0" fmla="*/ 0 w 43200"/>
                    <a:gd name="T1" fmla="*/ 0 h 38738"/>
                    <a:gd name="T2" fmla="*/ 0 w 43200"/>
                    <a:gd name="T3" fmla="*/ 0 h 38738"/>
                    <a:gd name="T4" fmla="*/ 0 w 43200"/>
                    <a:gd name="T5" fmla="*/ 0 h 38738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38738"/>
                    <a:gd name="T11" fmla="*/ 43200 w 43200"/>
                    <a:gd name="T12" fmla="*/ 38738 h 3873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38738" fill="none" extrusionOk="0">
                      <a:moveTo>
                        <a:pt x="34747" y="-1"/>
                      </a:moveTo>
                      <a:cubicBezTo>
                        <a:pt x="40075" y="4087"/>
                        <a:pt x="43200" y="10421"/>
                        <a:pt x="43200" y="17138"/>
                      </a:cubicBezTo>
                      <a:cubicBezTo>
                        <a:pt x="43200" y="29067"/>
                        <a:pt x="33529" y="38738"/>
                        <a:pt x="21600" y="38738"/>
                      </a:cubicBezTo>
                      <a:cubicBezTo>
                        <a:pt x="9670" y="38738"/>
                        <a:pt x="0" y="29067"/>
                        <a:pt x="0" y="17138"/>
                      </a:cubicBezTo>
                      <a:cubicBezTo>
                        <a:pt x="-1" y="14782"/>
                        <a:pt x="385" y="12442"/>
                        <a:pt x="1140" y="10210"/>
                      </a:cubicBezTo>
                    </a:path>
                    <a:path w="43200" h="38738" stroke="0" extrusionOk="0">
                      <a:moveTo>
                        <a:pt x="34747" y="-1"/>
                      </a:moveTo>
                      <a:cubicBezTo>
                        <a:pt x="40075" y="4087"/>
                        <a:pt x="43200" y="10421"/>
                        <a:pt x="43200" y="17138"/>
                      </a:cubicBezTo>
                      <a:cubicBezTo>
                        <a:pt x="43200" y="29067"/>
                        <a:pt x="33529" y="38738"/>
                        <a:pt x="21600" y="38738"/>
                      </a:cubicBezTo>
                      <a:cubicBezTo>
                        <a:pt x="9670" y="38738"/>
                        <a:pt x="0" y="29067"/>
                        <a:pt x="0" y="17138"/>
                      </a:cubicBezTo>
                      <a:cubicBezTo>
                        <a:pt x="-1" y="14782"/>
                        <a:pt x="385" y="12442"/>
                        <a:pt x="1140" y="10210"/>
                      </a:cubicBezTo>
                      <a:lnTo>
                        <a:pt x="21600" y="17138"/>
                      </a:lnTo>
                      <a:lnTo>
                        <a:pt x="34747" y="-1"/>
                      </a:lnTo>
                      <a:close/>
                    </a:path>
                  </a:pathLst>
                </a:custGeom>
                <a:noFill/>
                <a:ln w="57150" cap="sq">
                  <a:solidFill>
                    <a:srgbClr val="0000FF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SG"/>
                </a:p>
              </p:txBody>
            </p:sp>
            <p:sp>
              <p:nvSpPr>
                <p:cNvPr id="9335" name="Arc 13"/>
                <p:cNvSpPr>
                  <a:spLocks/>
                </p:cNvSpPr>
                <p:nvPr/>
              </p:nvSpPr>
              <p:spPr bwMode="auto">
                <a:xfrm flipH="1">
                  <a:off x="1536" y="2640"/>
                  <a:ext cx="192" cy="912"/>
                </a:xfrm>
                <a:custGeom>
                  <a:avLst/>
                  <a:gdLst>
                    <a:gd name="T0" fmla="*/ 0 w 21592"/>
                    <a:gd name="T1" fmla="*/ 0 h 21600"/>
                    <a:gd name="T2" fmla="*/ 0 w 21592"/>
                    <a:gd name="T3" fmla="*/ 0 h 21600"/>
                    <a:gd name="T4" fmla="*/ 0 w 21592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592"/>
                    <a:gd name="T10" fmla="*/ 0 h 21600"/>
                    <a:gd name="T11" fmla="*/ 21592 w 21592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592" h="21600" fill="none" extrusionOk="0">
                      <a:moveTo>
                        <a:pt x="-1" y="0"/>
                      </a:moveTo>
                      <a:cubicBezTo>
                        <a:pt x="11701" y="0"/>
                        <a:pt x="21275" y="9318"/>
                        <a:pt x="21592" y="21015"/>
                      </a:cubicBezTo>
                    </a:path>
                    <a:path w="21592" h="21600" stroke="0" extrusionOk="0">
                      <a:moveTo>
                        <a:pt x="-1" y="0"/>
                      </a:moveTo>
                      <a:cubicBezTo>
                        <a:pt x="11701" y="0"/>
                        <a:pt x="21275" y="9318"/>
                        <a:pt x="21592" y="21015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57150" cap="sq">
                  <a:solidFill>
                    <a:srgbClr val="0000FF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SG"/>
                </a:p>
              </p:txBody>
            </p:sp>
          </p:grpSp>
          <p:grpSp>
            <p:nvGrpSpPr>
              <p:cNvPr id="9317" name="Group 14"/>
              <p:cNvGrpSpPr>
                <a:grpSpLocks/>
              </p:cNvGrpSpPr>
              <p:nvPr/>
            </p:nvGrpSpPr>
            <p:grpSpPr bwMode="auto">
              <a:xfrm>
                <a:off x="2688" y="2640"/>
                <a:ext cx="240" cy="1200"/>
                <a:chOff x="1488" y="2640"/>
                <a:chExt cx="240" cy="1200"/>
              </a:xfrm>
            </p:grpSpPr>
            <p:sp>
              <p:nvSpPr>
                <p:cNvPr id="9330" name="Arc 15"/>
                <p:cNvSpPr>
                  <a:spLocks/>
                </p:cNvSpPr>
                <p:nvPr/>
              </p:nvSpPr>
              <p:spPr bwMode="auto">
                <a:xfrm>
                  <a:off x="1488" y="2640"/>
                  <a:ext cx="192" cy="864"/>
                </a:xfrm>
                <a:custGeom>
                  <a:avLst/>
                  <a:gdLst>
                    <a:gd name="T0" fmla="*/ 0 w 21592"/>
                    <a:gd name="T1" fmla="*/ 0 h 21600"/>
                    <a:gd name="T2" fmla="*/ 0 w 21592"/>
                    <a:gd name="T3" fmla="*/ 0 h 21600"/>
                    <a:gd name="T4" fmla="*/ 0 w 21592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592"/>
                    <a:gd name="T10" fmla="*/ 0 h 21600"/>
                    <a:gd name="T11" fmla="*/ 21592 w 21592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592" h="21600" fill="none" extrusionOk="0">
                      <a:moveTo>
                        <a:pt x="-1" y="0"/>
                      </a:moveTo>
                      <a:cubicBezTo>
                        <a:pt x="11701" y="0"/>
                        <a:pt x="21275" y="9318"/>
                        <a:pt x="21592" y="21015"/>
                      </a:cubicBezTo>
                    </a:path>
                    <a:path w="21592" h="21600" stroke="0" extrusionOk="0">
                      <a:moveTo>
                        <a:pt x="-1" y="0"/>
                      </a:moveTo>
                      <a:cubicBezTo>
                        <a:pt x="11701" y="0"/>
                        <a:pt x="21275" y="9318"/>
                        <a:pt x="21592" y="21015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57150" cap="sq">
                  <a:solidFill>
                    <a:srgbClr val="0000FF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SG"/>
                </a:p>
              </p:txBody>
            </p:sp>
            <p:sp>
              <p:nvSpPr>
                <p:cNvPr id="9331" name="Arc 16"/>
                <p:cNvSpPr>
                  <a:spLocks/>
                </p:cNvSpPr>
                <p:nvPr/>
              </p:nvSpPr>
              <p:spPr bwMode="auto">
                <a:xfrm>
                  <a:off x="1536" y="3072"/>
                  <a:ext cx="144" cy="768"/>
                </a:xfrm>
                <a:custGeom>
                  <a:avLst/>
                  <a:gdLst>
                    <a:gd name="T0" fmla="*/ 0 w 43200"/>
                    <a:gd name="T1" fmla="*/ 0 h 38738"/>
                    <a:gd name="T2" fmla="*/ 0 w 43200"/>
                    <a:gd name="T3" fmla="*/ 0 h 38738"/>
                    <a:gd name="T4" fmla="*/ 0 w 43200"/>
                    <a:gd name="T5" fmla="*/ 0 h 38738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38738"/>
                    <a:gd name="T11" fmla="*/ 43200 w 43200"/>
                    <a:gd name="T12" fmla="*/ 38738 h 3873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38738" fill="none" extrusionOk="0">
                      <a:moveTo>
                        <a:pt x="34747" y="-1"/>
                      </a:moveTo>
                      <a:cubicBezTo>
                        <a:pt x="40075" y="4087"/>
                        <a:pt x="43200" y="10421"/>
                        <a:pt x="43200" y="17138"/>
                      </a:cubicBezTo>
                      <a:cubicBezTo>
                        <a:pt x="43200" y="29067"/>
                        <a:pt x="33529" y="38738"/>
                        <a:pt x="21600" y="38738"/>
                      </a:cubicBezTo>
                      <a:cubicBezTo>
                        <a:pt x="9670" y="38738"/>
                        <a:pt x="0" y="29067"/>
                        <a:pt x="0" y="17138"/>
                      </a:cubicBezTo>
                      <a:cubicBezTo>
                        <a:pt x="-1" y="14782"/>
                        <a:pt x="385" y="12442"/>
                        <a:pt x="1140" y="10210"/>
                      </a:cubicBezTo>
                    </a:path>
                    <a:path w="43200" h="38738" stroke="0" extrusionOk="0">
                      <a:moveTo>
                        <a:pt x="34747" y="-1"/>
                      </a:moveTo>
                      <a:cubicBezTo>
                        <a:pt x="40075" y="4087"/>
                        <a:pt x="43200" y="10421"/>
                        <a:pt x="43200" y="17138"/>
                      </a:cubicBezTo>
                      <a:cubicBezTo>
                        <a:pt x="43200" y="29067"/>
                        <a:pt x="33529" y="38738"/>
                        <a:pt x="21600" y="38738"/>
                      </a:cubicBezTo>
                      <a:cubicBezTo>
                        <a:pt x="9670" y="38738"/>
                        <a:pt x="0" y="29067"/>
                        <a:pt x="0" y="17138"/>
                      </a:cubicBezTo>
                      <a:cubicBezTo>
                        <a:pt x="-1" y="14782"/>
                        <a:pt x="385" y="12442"/>
                        <a:pt x="1140" y="10210"/>
                      </a:cubicBezTo>
                      <a:lnTo>
                        <a:pt x="21600" y="17138"/>
                      </a:lnTo>
                      <a:lnTo>
                        <a:pt x="34747" y="-1"/>
                      </a:lnTo>
                      <a:close/>
                    </a:path>
                  </a:pathLst>
                </a:custGeom>
                <a:noFill/>
                <a:ln w="57150" cap="sq">
                  <a:solidFill>
                    <a:srgbClr val="0000FF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SG"/>
                </a:p>
              </p:txBody>
            </p:sp>
            <p:sp>
              <p:nvSpPr>
                <p:cNvPr id="9332" name="Arc 17"/>
                <p:cNvSpPr>
                  <a:spLocks/>
                </p:cNvSpPr>
                <p:nvPr/>
              </p:nvSpPr>
              <p:spPr bwMode="auto">
                <a:xfrm flipH="1">
                  <a:off x="1536" y="2640"/>
                  <a:ext cx="192" cy="912"/>
                </a:xfrm>
                <a:custGeom>
                  <a:avLst/>
                  <a:gdLst>
                    <a:gd name="T0" fmla="*/ 0 w 21592"/>
                    <a:gd name="T1" fmla="*/ 0 h 21600"/>
                    <a:gd name="T2" fmla="*/ 0 w 21592"/>
                    <a:gd name="T3" fmla="*/ 0 h 21600"/>
                    <a:gd name="T4" fmla="*/ 0 w 21592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592"/>
                    <a:gd name="T10" fmla="*/ 0 h 21600"/>
                    <a:gd name="T11" fmla="*/ 21592 w 21592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592" h="21600" fill="none" extrusionOk="0">
                      <a:moveTo>
                        <a:pt x="-1" y="0"/>
                      </a:moveTo>
                      <a:cubicBezTo>
                        <a:pt x="11701" y="0"/>
                        <a:pt x="21275" y="9318"/>
                        <a:pt x="21592" y="21015"/>
                      </a:cubicBezTo>
                    </a:path>
                    <a:path w="21592" h="21600" stroke="0" extrusionOk="0">
                      <a:moveTo>
                        <a:pt x="-1" y="0"/>
                      </a:moveTo>
                      <a:cubicBezTo>
                        <a:pt x="11701" y="0"/>
                        <a:pt x="21275" y="9318"/>
                        <a:pt x="21592" y="21015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57150" cap="sq">
                  <a:solidFill>
                    <a:srgbClr val="0000FF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SG"/>
                </a:p>
              </p:txBody>
            </p:sp>
          </p:grpSp>
          <p:grpSp>
            <p:nvGrpSpPr>
              <p:cNvPr id="9318" name="Group 18"/>
              <p:cNvGrpSpPr>
                <a:grpSpLocks/>
              </p:cNvGrpSpPr>
              <p:nvPr/>
            </p:nvGrpSpPr>
            <p:grpSpPr bwMode="auto">
              <a:xfrm>
                <a:off x="2448" y="2640"/>
                <a:ext cx="240" cy="1200"/>
                <a:chOff x="1488" y="2640"/>
                <a:chExt cx="240" cy="1200"/>
              </a:xfrm>
            </p:grpSpPr>
            <p:sp>
              <p:nvSpPr>
                <p:cNvPr id="9327" name="Arc 19"/>
                <p:cNvSpPr>
                  <a:spLocks/>
                </p:cNvSpPr>
                <p:nvPr/>
              </p:nvSpPr>
              <p:spPr bwMode="auto">
                <a:xfrm>
                  <a:off x="1488" y="2640"/>
                  <a:ext cx="192" cy="864"/>
                </a:xfrm>
                <a:custGeom>
                  <a:avLst/>
                  <a:gdLst>
                    <a:gd name="T0" fmla="*/ 0 w 21592"/>
                    <a:gd name="T1" fmla="*/ 0 h 21600"/>
                    <a:gd name="T2" fmla="*/ 0 w 21592"/>
                    <a:gd name="T3" fmla="*/ 0 h 21600"/>
                    <a:gd name="T4" fmla="*/ 0 w 21592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592"/>
                    <a:gd name="T10" fmla="*/ 0 h 21600"/>
                    <a:gd name="T11" fmla="*/ 21592 w 21592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592" h="21600" fill="none" extrusionOk="0">
                      <a:moveTo>
                        <a:pt x="-1" y="0"/>
                      </a:moveTo>
                      <a:cubicBezTo>
                        <a:pt x="11701" y="0"/>
                        <a:pt x="21275" y="9318"/>
                        <a:pt x="21592" y="21015"/>
                      </a:cubicBezTo>
                    </a:path>
                    <a:path w="21592" h="21600" stroke="0" extrusionOk="0">
                      <a:moveTo>
                        <a:pt x="-1" y="0"/>
                      </a:moveTo>
                      <a:cubicBezTo>
                        <a:pt x="11701" y="0"/>
                        <a:pt x="21275" y="9318"/>
                        <a:pt x="21592" y="21015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57150" cap="sq">
                  <a:solidFill>
                    <a:srgbClr val="0000FF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SG"/>
                </a:p>
              </p:txBody>
            </p:sp>
            <p:sp>
              <p:nvSpPr>
                <p:cNvPr id="9328" name="Arc 20"/>
                <p:cNvSpPr>
                  <a:spLocks/>
                </p:cNvSpPr>
                <p:nvPr/>
              </p:nvSpPr>
              <p:spPr bwMode="auto">
                <a:xfrm>
                  <a:off x="1536" y="3072"/>
                  <a:ext cx="144" cy="768"/>
                </a:xfrm>
                <a:custGeom>
                  <a:avLst/>
                  <a:gdLst>
                    <a:gd name="T0" fmla="*/ 0 w 43200"/>
                    <a:gd name="T1" fmla="*/ 0 h 38738"/>
                    <a:gd name="T2" fmla="*/ 0 w 43200"/>
                    <a:gd name="T3" fmla="*/ 0 h 38738"/>
                    <a:gd name="T4" fmla="*/ 0 w 43200"/>
                    <a:gd name="T5" fmla="*/ 0 h 38738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38738"/>
                    <a:gd name="T11" fmla="*/ 43200 w 43200"/>
                    <a:gd name="T12" fmla="*/ 38738 h 3873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38738" fill="none" extrusionOk="0">
                      <a:moveTo>
                        <a:pt x="34747" y="-1"/>
                      </a:moveTo>
                      <a:cubicBezTo>
                        <a:pt x="40075" y="4087"/>
                        <a:pt x="43200" y="10421"/>
                        <a:pt x="43200" y="17138"/>
                      </a:cubicBezTo>
                      <a:cubicBezTo>
                        <a:pt x="43200" y="29067"/>
                        <a:pt x="33529" y="38738"/>
                        <a:pt x="21600" y="38738"/>
                      </a:cubicBezTo>
                      <a:cubicBezTo>
                        <a:pt x="9670" y="38738"/>
                        <a:pt x="0" y="29067"/>
                        <a:pt x="0" y="17138"/>
                      </a:cubicBezTo>
                      <a:cubicBezTo>
                        <a:pt x="-1" y="14782"/>
                        <a:pt x="385" y="12442"/>
                        <a:pt x="1140" y="10210"/>
                      </a:cubicBezTo>
                    </a:path>
                    <a:path w="43200" h="38738" stroke="0" extrusionOk="0">
                      <a:moveTo>
                        <a:pt x="34747" y="-1"/>
                      </a:moveTo>
                      <a:cubicBezTo>
                        <a:pt x="40075" y="4087"/>
                        <a:pt x="43200" y="10421"/>
                        <a:pt x="43200" y="17138"/>
                      </a:cubicBezTo>
                      <a:cubicBezTo>
                        <a:pt x="43200" y="29067"/>
                        <a:pt x="33529" y="38738"/>
                        <a:pt x="21600" y="38738"/>
                      </a:cubicBezTo>
                      <a:cubicBezTo>
                        <a:pt x="9670" y="38738"/>
                        <a:pt x="0" y="29067"/>
                        <a:pt x="0" y="17138"/>
                      </a:cubicBezTo>
                      <a:cubicBezTo>
                        <a:pt x="-1" y="14782"/>
                        <a:pt x="385" y="12442"/>
                        <a:pt x="1140" y="10210"/>
                      </a:cubicBezTo>
                      <a:lnTo>
                        <a:pt x="21600" y="17138"/>
                      </a:lnTo>
                      <a:lnTo>
                        <a:pt x="34747" y="-1"/>
                      </a:lnTo>
                      <a:close/>
                    </a:path>
                  </a:pathLst>
                </a:custGeom>
                <a:noFill/>
                <a:ln w="57150" cap="sq">
                  <a:solidFill>
                    <a:srgbClr val="0000FF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SG"/>
                </a:p>
              </p:txBody>
            </p:sp>
            <p:sp>
              <p:nvSpPr>
                <p:cNvPr id="9329" name="Arc 21"/>
                <p:cNvSpPr>
                  <a:spLocks/>
                </p:cNvSpPr>
                <p:nvPr/>
              </p:nvSpPr>
              <p:spPr bwMode="auto">
                <a:xfrm flipH="1">
                  <a:off x="1536" y="2640"/>
                  <a:ext cx="192" cy="912"/>
                </a:xfrm>
                <a:custGeom>
                  <a:avLst/>
                  <a:gdLst>
                    <a:gd name="T0" fmla="*/ 0 w 21592"/>
                    <a:gd name="T1" fmla="*/ 0 h 21600"/>
                    <a:gd name="T2" fmla="*/ 0 w 21592"/>
                    <a:gd name="T3" fmla="*/ 0 h 21600"/>
                    <a:gd name="T4" fmla="*/ 0 w 21592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592"/>
                    <a:gd name="T10" fmla="*/ 0 h 21600"/>
                    <a:gd name="T11" fmla="*/ 21592 w 21592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592" h="21600" fill="none" extrusionOk="0">
                      <a:moveTo>
                        <a:pt x="-1" y="0"/>
                      </a:moveTo>
                      <a:cubicBezTo>
                        <a:pt x="11701" y="0"/>
                        <a:pt x="21275" y="9318"/>
                        <a:pt x="21592" y="21015"/>
                      </a:cubicBezTo>
                    </a:path>
                    <a:path w="21592" h="21600" stroke="0" extrusionOk="0">
                      <a:moveTo>
                        <a:pt x="-1" y="0"/>
                      </a:moveTo>
                      <a:cubicBezTo>
                        <a:pt x="11701" y="0"/>
                        <a:pt x="21275" y="9318"/>
                        <a:pt x="21592" y="21015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57150" cap="sq">
                  <a:solidFill>
                    <a:srgbClr val="0000FF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SG"/>
                </a:p>
              </p:txBody>
            </p:sp>
          </p:grpSp>
          <p:grpSp>
            <p:nvGrpSpPr>
              <p:cNvPr id="9319" name="Group 22"/>
              <p:cNvGrpSpPr>
                <a:grpSpLocks/>
              </p:cNvGrpSpPr>
              <p:nvPr/>
            </p:nvGrpSpPr>
            <p:grpSpPr bwMode="auto">
              <a:xfrm>
                <a:off x="2208" y="2640"/>
                <a:ext cx="240" cy="1200"/>
                <a:chOff x="1488" y="2640"/>
                <a:chExt cx="240" cy="1200"/>
              </a:xfrm>
            </p:grpSpPr>
            <p:sp>
              <p:nvSpPr>
                <p:cNvPr id="9324" name="Arc 23"/>
                <p:cNvSpPr>
                  <a:spLocks/>
                </p:cNvSpPr>
                <p:nvPr/>
              </p:nvSpPr>
              <p:spPr bwMode="auto">
                <a:xfrm>
                  <a:off x="1488" y="2640"/>
                  <a:ext cx="192" cy="864"/>
                </a:xfrm>
                <a:custGeom>
                  <a:avLst/>
                  <a:gdLst>
                    <a:gd name="T0" fmla="*/ 0 w 21592"/>
                    <a:gd name="T1" fmla="*/ 0 h 21600"/>
                    <a:gd name="T2" fmla="*/ 0 w 21592"/>
                    <a:gd name="T3" fmla="*/ 0 h 21600"/>
                    <a:gd name="T4" fmla="*/ 0 w 21592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592"/>
                    <a:gd name="T10" fmla="*/ 0 h 21600"/>
                    <a:gd name="T11" fmla="*/ 21592 w 21592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592" h="21600" fill="none" extrusionOk="0">
                      <a:moveTo>
                        <a:pt x="-1" y="0"/>
                      </a:moveTo>
                      <a:cubicBezTo>
                        <a:pt x="11701" y="0"/>
                        <a:pt x="21275" y="9318"/>
                        <a:pt x="21592" y="21015"/>
                      </a:cubicBezTo>
                    </a:path>
                    <a:path w="21592" h="21600" stroke="0" extrusionOk="0">
                      <a:moveTo>
                        <a:pt x="-1" y="0"/>
                      </a:moveTo>
                      <a:cubicBezTo>
                        <a:pt x="11701" y="0"/>
                        <a:pt x="21275" y="9318"/>
                        <a:pt x="21592" y="21015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57150" cap="sq">
                  <a:solidFill>
                    <a:srgbClr val="0000FF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SG"/>
                </a:p>
              </p:txBody>
            </p:sp>
            <p:sp>
              <p:nvSpPr>
                <p:cNvPr id="9325" name="Arc 24"/>
                <p:cNvSpPr>
                  <a:spLocks/>
                </p:cNvSpPr>
                <p:nvPr/>
              </p:nvSpPr>
              <p:spPr bwMode="auto">
                <a:xfrm>
                  <a:off x="1536" y="3072"/>
                  <a:ext cx="144" cy="768"/>
                </a:xfrm>
                <a:custGeom>
                  <a:avLst/>
                  <a:gdLst>
                    <a:gd name="T0" fmla="*/ 0 w 43200"/>
                    <a:gd name="T1" fmla="*/ 0 h 38738"/>
                    <a:gd name="T2" fmla="*/ 0 w 43200"/>
                    <a:gd name="T3" fmla="*/ 0 h 38738"/>
                    <a:gd name="T4" fmla="*/ 0 w 43200"/>
                    <a:gd name="T5" fmla="*/ 0 h 38738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38738"/>
                    <a:gd name="T11" fmla="*/ 43200 w 43200"/>
                    <a:gd name="T12" fmla="*/ 38738 h 3873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38738" fill="none" extrusionOk="0">
                      <a:moveTo>
                        <a:pt x="34747" y="-1"/>
                      </a:moveTo>
                      <a:cubicBezTo>
                        <a:pt x="40075" y="4087"/>
                        <a:pt x="43200" y="10421"/>
                        <a:pt x="43200" y="17138"/>
                      </a:cubicBezTo>
                      <a:cubicBezTo>
                        <a:pt x="43200" y="29067"/>
                        <a:pt x="33529" y="38738"/>
                        <a:pt x="21600" y="38738"/>
                      </a:cubicBezTo>
                      <a:cubicBezTo>
                        <a:pt x="9670" y="38738"/>
                        <a:pt x="0" y="29067"/>
                        <a:pt x="0" y="17138"/>
                      </a:cubicBezTo>
                      <a:cubicBezTo>
                        <a:pt x="-1" y="14782"/>
                        <a:pt x="385" y="12442"/>
                        <a:pt x="1140" y="10210"/>
                      </a:cubicBezTo>
                    </a:path>
                    <a:path w="43200" h="38738" stroke="0" extrusionOk="0">
                      <a:moveTo>
                        <a:pt x="34747" y="-1"/>
                      </a:moveTo>
                      <a:cubicBezTo>
                        <a:pt x="40075" y="4087"/>
                        <a:pt x="43200" y="10421"/>
                        <a:pt x="43200" y="17138"/>
                      </a:cubicBezTo>
                      <a:cubicBezTo>
                        <a:pt x="43200" y="29067"/>
                        <a:pt x="33529" y="38738"/>
                        <a:pt x="21600" y="38738"/>
                      </a:cubicBezTo>
                      <a:cubicBezTo>
                        <a:pt x="9670" y="38738"/>
                        <a:pt x="0" y="29067"/>
                        <a:pt x="0" y="17138"/>
                      </a:cubicBezTo>
                      <a:cubicBezTo>
                        <a:pt x="-1" y="14782"/>
                        <a:pt x="385" y="12442"/>
                        <a:pt x="1140" y="10210"/>
                      </a:cubicBezTo>
                      <a:lnTo>
                        <a:pt x="21600" y="17138"/>
                      </a:lnTo>
                      <a:lnTo>
                        <a:pt x="34747" y="-1"/>
                      </a:lnTo>
                      <a:close/>
                    </a:path>
                  </a:pathLst>
                </a:custGeom>
                <a:noFill/>
                <a:ln w="57150" cap="sq">
                  <a:solidFill>
                    <a:srgbClr val="0000FF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SG"/>
                </a:p>
              </p:txBody>
            </p:sp>
            <p:sp>
              <p:nvSpPr>
                <p:cNvPr id="9326" name="Arc 25"/>
                <p:cNvSpPr>
                  <a:spLocks/>
                </p:cNvSpPr>
                <p:nvPr/>
              </p:nvSpPr>
              <p:spPr bwMode="auto">
                <a:xfrm flipH="1">
                  <a:off x="1536" y="2640"/>
                  <a:ext cx="192" cy="912"/>
                </a:xfrm>
                <a:custGeom>
                  <a:avLst/>
                  <a:gdLst>
                    <a:gd name="T0" fmla="*/ 0 w 21592"/>
                    <a:gd name="T1" fmla="*/ 0 h 21600"/>
                    <a:gd name="T2" fmla="*/ 0 w 21592"/>
                    <a:gd name="T3" fmla="*/ 0 h 21600"/>
                    <a:gd name="T4" fmla="*/ 0 w 21592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592"/>
                    <a:gd name="T10" fmla="*/ 0 h 21600"/>
                    <a:gd name="T11" fmla="*/ 21592 w 21592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592" h="21600" fill="none" extrusionOk="0">
                      <a:moveTo>
                        <a:pt x="-1" y="0"/>
                      </a:moveTo>
                      <a:cubicBezTo>
                        <a:pt x="11701" y="0"/>
                        <a:pt x="21275" y="9318"/>
                        <a:pt x="21592" y="21015"/>
                      </a:cubicBezTo>
                    </a:path>
                    <a:path w="21592" h="21600" stroke="0" extrusionOk="0">
                      <a:moveTo>
                        <a:pt x="-1" y="0"/>
                      </a:moveTo>
                      <a:cubicBezTo>
                        <a:pt x="11701" y="0"/>
                        <a:pt x="21275" y="9318"/>
                        <a:pt x="21592" y="21015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57150" cap="sq">
                  <a:solidFill>
                    <a:srgbClr val="0000FF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SG"/>
                </a:p>
              </p:txBody>
            </p:sp>
          </p:grpSp>
          <p:grpSp>
            <p:nvGrpSpPr>
              <p:cNvPr id="9320" name="Group 26"/>
              <p:cNvGrpSpPr>
                <a:grpSpLocks/>
              </p:cNvGrpSpPr>
              <p:nvPr/>
            </p:nvGrpSpPr>
            <p:grpSpPr bwMode="auto">
              <a:xfrm>
                <a:off x="1968" y="2640"/>
                <a:ext cx="240" cy="1200"/>
                <a:chOff x="1488" y="2640"/>
                <a:chExt cx="240" cy="1200"/>
              </a:xfrm>
            </p:grpSpPr>
            <p:sp>
              <p:nvSpPr>
                <p:cNvPr id="9321" name="Arc 27"/>
                <p:cNvSpPr>
                  <a:spLocks/>
                </p:cNvSpPr>
                <p:nvPr/>
              </p:nvSpPr>
              <p:spPr bwMode="auto">
                <a:xfrm>
                  <a:off x="1488" y="2640"/>
                  <a:ext cx="192" cy="864"/>
                </a:xfrm>
                <a:custGeom>
                  <a:avLst/>
                  <a:gdLst>
                    <a:gd name="T0" fmla="*/ 0 w 21592"/>
                    <a:gd name="T1" fmla="*/ 0 h 21600"/>
                    <a:gd name="T2" fmla="*/ 0 w 21592"/>
                    <a:gd name="T3" fmla="*/ 0 h 21600"/>
                    <a:gd name="T4" fmla="*/ 0 w 21592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592"/>
                    <a:gd name="T10" fmla="*/ 0 h 21600"/>
                    <a:gd name="T11" fmla="*/ 21592 w 21592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592" h="21600" fill="none" extrusionOk="0">
                      <a:moveTo>
                        <a:pt x="-1" y="0"/>
                      </a:moveTo>
                      <a:cubicBezTo>
                        <a:pt x="11701" y="0"/>
                        <a:pt x="21275" y="9318"/>
                        <a:pt x="21592" y="21015"/>
                      </a:cubicBezTo>
                    </a:path>
                    <a:path w="21592" h="21600" stroke="0" extrusionOk="0">
                      <a:moveTo>
                        <a:pt x="-1" y="0"/>
                      </a:moveTo>
                      <a:cubicBezTo>
                        <a:pt x="11701" y="0"/>
                        <a:pt x="21275" y="9318"/>
                        <a:pt x="21592" y="21015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57150" cap="sq">
                  <a:solidFill>
                    <a:srgbClr val="0000FF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SG"/>
                </a:p>
              </p:txBody>
            </p:sp>
            <p:sp>
              <p:nvSpPr>
                <p:cNvPr id="9322" name="Arc 28"/>
                <p:cNvSpPr>
                  <a:spLocks/>
                </p:cNvSpPr>
                <p:nvPr/>
              </p:nvSpPr>
              <p:spPr bwMode="auto">
                <a:xfrm>
                  <a:off x="1536" y="3072"/>
                  <a:ext cx="144" cy="768"/>
                </a:xfrm>
                <a:custGeom>
                  <a:avLst/>
                  <a:gdLst>
                    <a:gd name="T0" fmla="*/ 0 w 43200"/>
                    <a:gd name="T1" fmla="*/ 0 h 38738"/>
                    <a:gd name="T2" fmla="*/ 0 w 43200"/>
                    <a:gd name="T3" fmla="*/ 0 h 38738"/>
                    <a:gd name="T4" fmla="*/ 0 w 43200"/>
                    <a:gd name="T5" fmla="*/ 0 h 38738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38738"/>
                    <a:gd name="T11" fmla="*/ 43200 w 43200"/>
                    <a:gd name="T12" fmla="*/ 38738 h 3873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38738" fill="none" extrusionOk="0">
                      <a:moveTo>
                        <a:pt x="34747" y="-1"/>
                      </a:moveTo>
                      <a:cubicBezTo>
                        <a:pt x="40075" y="4087"/>
                        <a:pt x="43200" y="10421"/>
                        <a:pt x="43200" y="17138"/>
                      </a:cubicBezTo>
                      <a:cubicBezTo>
                        <a:pt x="43200" y="29067"/>
                        <a:pt x="33529" y="38738"/>
                        <a:pt x="21600" y="38738"/>
                      </a:cubicBezTo>
                      <a:cubicBezTo>
                        <a:pt x="9670" y="38738"/>
                        <a:pt x="0" y="29067"/>
                        <a:pt x="0" y="17138"/>
                      </a:cubicBezTo>
                      <a:cubicBezTo>
                        <a:pt x="-1" y="14782"/>
                        <a:pt x="385" y="12442"/>
                        <a:pt x="1140" y="10210"/>
                      </a:cubicBezTo>
                    </a:path>
                    <a:path w="43200" h="38738" stroke="0" extrusionOk="0">
                      <a:moveTo>
                        <a:pt x="34747" y="-1"/>
                      </a:moveTo>
                      <a:cubicBezTo>
                        <a:pt x="40075" y="4087"/>
                        <a:pt x="43200" y="10421"/>
                        <a:pt x="43200" y="17138"/>
                      </a:cubicBezTo>
                      <a:cubicBezTo>
                        <a:pt x="43200" y="29067"/>
                        <a:pt x="33529" y="38738"/>
                        <a:pt x="21600" y="38738"/>
                      </a:cubicBezTo>
                      <a:cubicBezTo>
                        <a:pt x="9670" y="38738"/>
                        <a:pt x="0" y="29067"/>
                        <a:pt x="0" y="17138"/>
                      </a:cubicBezTo>
                      <a:cubicBezTo>
                        <a:pt x="-1" y="14782"/>
                        <a:pt x="385" y="12442"/>
                        <a:pt x="1140" y="10210"/>
                      </a:cubicBezTo>
                      <a:lnTo>
                        <a:pt x="21600" y="17138"/>
                      </a:lnTo>
                      <a:lnTo>
                        <a:pt x="34747" y="-1"/>
                      </a:lnTo>
                      <a:close/>
                    </a:path>
                  </a:pathLst>
                </a:custGeom>
                <a:noFill/>
                <a:ln w="57150" cap="sq">
                  <a:solidFill>
                    <a:srgbClr val="0000FF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SG"/>
                </a:p>
              </p:txBody>
            </p:sp>
            <p:sp>
              <p:nvSpPr>
                <p:cNvPr id="9323" name="Arc 29"/>
                <p:cNvSpPr>
                  <a:spLocks/>
                </p:cNvSpPr>
                <p:nvPr/>
              </p:nvSpPr>
              <p:spPr bwMode="auto">
                <a:xfrm flipH="1">
                  <a:off x="1536" y="2640"/>
                  <a:ext cx="192" cy="912"/>
                </a:xfrm>
                <a:custGeom>
                  <a:avLst/>
                  <a:gdLst>
                    <a:gd name="T0" fmla="*/ 0 w 21592"/>
                    <a:gd name="T1" fmla="*/ 0 h 21600"/>
                    <a:gd name="T2" fmla="*/ 0 w 21592"/>
                    <a:gd name="T3" fmla="*/ 0 h 21600"/>
                    <a:gd name="T4" fmla="*/ 0 w 21592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592"/>
                    <a:gd name="T10" fmla="*/ 0 h 21600"/>
                    <a:gd name="T11" fmla="*/ 21592 w 21592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592" h="21600" fill="none" extrusionOk="0">
                      <a:moveTo>
                        <a:pt x="-1" y="0"/>
                      </a:moveTo>
                      <a:cubicBezTo>
                        <a:pt x="11701" y="0"/>
                        <a:pt x="21275" y="9318"/>
                        <a:pt x="21592" y="21015"/>
                      </a:cubicBezTo>
                    </a:path>
                    <a:path w="21592" h="21600" stroke="0" extrusionOk="0">
                      <a:moveTo>
                        <a:pt x="-1" y="0"/>
                      </a:moveTo>
                      <a:cubicBezTo>
                        <a:pt x="11701" y="0"/>
                        <a:pt x="21275" y="9318"/>
                        <a:pt x="21592" y="21015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57150" cap="sq">
                  <a:solidFill>
                    <a:srgbClr val="0000FF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SG"/>
                </a:p>
              </p:txBody>
            </p:sp>
          </p:grpSp>
        </p:grpSp>
        <p:sp>
          <p:nvSpPr>
            <p:cNvPr id="9304" name="Line 30"/>
            <p:cNvSpPr>
              <a:spLocks noChangeShapeType="1"/>
            </p:cNvSpPr>
            <p:nvPr/>
          </p:nvSpPr>
          <p:spPr bwMode="auto">
            <a:xfrm>
              <a:off x="3813557" y="2326074"/>
              <a:ext cx="554038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SG"/>
            </a:p>
          </p:txBody>
        </p:sp>
        <p:sp>
          <p:nvSpPr>
            <p:cNvPr id="9305" name="Line 31"/>
            <p:cNvSpPr>
              <a:spLocks noChangeShapeType="1"/>
            </p:cNvSpPr>
            <p:nvPr/>
          </p:nvSpPr>
          <p:spPr bwMode="auto">
            <a:xfrm>
              <a:off x="7013957" y="2326074"/>
              <a:ext cx="30480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SG"/>
            </a:p>
          </p:txBody>
        </p:sp>
        <p:sp>
          <p:nvSpPr>
            <p:cNvPr id="9306" name="Line 32"/>
            <p:cNvSpPr>
              <a:spLocks noChangeShapeType="1"/>
            </p:cNvSpPr>
            <p:nvPr/>
          </p:nvSpPr>
          <p:spPr bwMode="auto">
            <a:xfrm>
              <a:off x="7318757" y="2326074"/>
              <a:ext cx="30480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SG"/>
            </a:p>
          </p:txBody>
        </p:sp>
        <p:sp>
          <p:nvSpPr>
            <p:cNvPr id="9307" name="Line 33"/>
            <p:cNvSpPr>
              <a:spLocks noChangeShapeType="1"/>
            </p:cNvSpPr>
            <p:nvPr/>
          </p:nvSpPr>
          <p:spPr bwMode="auto">
            <a:xfrm>
              <a:off x="4367595" y="2326074"/>
              <a:ext cx="360363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SG"/>
            </a:p>
          </p:txBody>
        </p:sp>
        <p:sp>
          <p:nvSpPr>
            <p:cNvPr id="1076" name="Line 52"/>
            <p:cNvSpPr>
              <a:spLocks noChangeShapeType="1"/>
            </p:cNvSpPr>
            <p:nvPr/>
          </p:nvSpPr>
          <p:spPr bwMode="auto">
            <a:xfrm>
              <a:off x="7623557" y="2310199"/>
              <a:ext cx="0" cy="1412110"/>
            </a:xfrm>
            <a:prstGeom prst="line">
              <a:avLst/>
            </a:prstGeom>
            <a:noFill/>
            <a:ln w="28575" cap="sq">
              <a:solidFill>
                <a:schemeClr val="bg1">
                  <a:lumMod val="25000"/>
                </a:schemeClr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1077" name="Line 53"/>
            <p:cNvSpPr>
              <a:spLocks noChangeShapeType="1"/>
            </p:cNvSpPr>
            <p:nvPr/>
          </p:nvSpPr>
          <p:spPr bwMode="auto">
            <a:xfrm>
              <a:off x="3810382" y="2317260"/>
              <a:ext cx="0" cy="1412110"/>
            </a:xfrm>
            <a:prstGeom prst="line">
              <a:avLst/>
            </a:prstGeom>
            <a:noFill/>
            <a:ln w="28575" cap="sq">
              <a:solidFill>
                <a:schemeClr val="bg1">
                  <a:lumMod val="25000"/>
                </a:schemeClr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1078" name="Line 54"/>
            <p:cNvSpPr>
              <a:spLocks noChangeShapeType="1"/>
            </p:cNvSpPr>
            <p:nvPr/>
          </p:nvSpPr>
          <p:spPr bwMode="auto">
            <a:xfrm>
              <a:off x="3810382" y="3729369"/>
              <a:ext cx="1375214" cy="0"/>
            </a:xfrm>
            <a:prstGeom prst="line">
              <a:avLst/>
            </a:prstGeom>
            <a:noFill/>
            <a:ln w="28575" cap="sq">
              <a:solidFill>
                <a:schemeClr val="bg1">
                  <a:lumMod val="25000"/>
                </a:schemeClr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1079" name="Rectangle 55"/>
            <p:cNvSpPr>
              <a:spLocks noChangeArrowheads="1"/>
            </p:cNvSpPr>
            <p:nvPr/>
          </p:nvSpPr>
          <p:spPr bwMode="auto">
            <a:xfrm>
              <a:off x="5185596" y="3655234"/>
              <a:ext cx="990367" cy="15356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2700" cap="sq">
              <a:solidFill>
                <a:schemeClr val="bg1">
                  <a:lumMod val="25000"/>
                </a:schemeClr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1081" name="Line 57"/>
            <p:cNvSpPr>
              <a:spLocks noChangeShapeType="1"/>
            </p:cNvSpPr>
            <p:nvPr/>
          </p:nvSpPr>
          <p:spPr bwMode="auto">
            <a:xfrm>
              <a:off x="6175963" y="3729369"/>
              <a:ext cx="1447594" cy="0"/>
            </a:xfrm>
            <a:prstGeom prst="line">
              <a:avLst/>
            </a:prstGeom>
            <a:noFill/>
            <a:ln w="28575" cap="sq">
              <a:solidFill>
                <a:schemeClr val="bg1">
                  <a:lumMod val="25000"/>
                </a:schemeClr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1084" name="Line 60"/>
            <p:cNvSpPr>
              <a:spLocks noChangeShapeType="1"/>
            </p:cNvSpPr>
            <p:nvPr/>
          </p:nvSpPr>
          <p:spPr bwMode="auto">
            <a:xfrm flipV="1">
              <a:off x="3813913" y="2324320"/>
              <a:ext cx="914456" cy="0"/>
            </a:xfrm>
            <a:prstGeom prst="line">
              <a:avLst/>
            </a:prstGeom>
            <a:noFill/>
            <a:ln w="28575" cap="sq">
              <a:solidFill>
                <a:schemeClr val="bg1">
                  <a:lumMod val="25000"/>
                </a:schemeClr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1085" name="Line 61"/>
            <p:cNvSpPr>
              <a:spLocks noChangeShapeType="1"/>
            </p:cNvSpPr>
            <p:nvPr/>
          </p:nvSpPr>
          <p:spPr bwMode="auto">
            <a:xfrm flipV="1">
              <a:off x="7014508" y="2326085"/>
              <a:ext cx="609049" cy="1766"/>
            </a:xfrm>
            <a:prstGeom prst="line">
              <a:avLst/>
            </a:prstGeom>
            <a:noFill/>
            <a:ln w="28575" cap="sq">
              <a:solidFill>
                <a:schemeClr val="bg1">
                  <a:lumMod val="25000"/>
                </a:schemeClr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GB"/>
            </a:p>
          </p:txBody>
        </p:sp>
      </p:grpSp>
      <p:grpSp>
        <p:nvGrpSpPr>
          <p:cNvPr id="18" name="Group 147"/>
          <p:cNvGrpSpPr>
            <a:grpSpLocks/>
          </p:cNvGrpSpPr>
          <p:nvPr/>
        </p:nvGrpSpPr>
        <p:grpSpPr bwMode="auto">
          <a:xfrm>
            <a:off x="1456267" y="4066431"/>
            <a:ext cx="5706533" cy="1954212"/>
            <a:chOff x="1393" y="1690"/>
            <a:chExt cx="3055" cy="1652"/>
          </a:xfrm>
        </p:grpSpPr>
        <p:grpSp>
          <p:nvGrpSpPr>
            <p:cNvPr id="9273" name="Group 9"/>
            <p:cNvGrpSpPr>
              <a:grpSpLocks/>
            </p:cNvGrpSpPr>
            <p:nvPr/>
          </p:nvGrpSpPr>
          <p:grpSpPr bwMode="auto">
            <a:xfrm>
              <a:off x="1771" y="2038"/>
              <a:ext cx="2277" cy="291"/>
              <a:chOff x="1344" y="762"/>
              <a:chExt cx="2496" cy="528"/>
            </a:xfrm>
          </p:grpSpPr>
          <p:sp>
            <p:nvSpPr>
              <p:cNvPr id="9299" name="Oval 3"/>
              <p:cNvSpPr>
                <a:spLocks noChangeArrowheads="1"/>
              </p:cNvSpPr>
              <p:nvPr/>
            </p:nvSpPr>
            <p:spPr bwMode="auto">
              <a:xfrm>
                <a:off x="1344" y="762"/>
                <a:ext cx="2496" cy="528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9300" name="Line 6"/>
              <p:cNvSpPr>
                <a:spLocks noChangeShapeType="1"/>
              </p:cNvSpPr>
              <p:nvPr/>
            </p:nvSpPr>
            <p:spPr bwMode="auto">
              <a:xfrm flipV="1">
                <a:off x="1770" y="810"/>
                <a:ext cx="96" cy="1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9301" name="Line 7"/>
              <p:cNvSpPr>
                <a:spLocks noChangeShapeType="1"/>
              </p:cNvSpPr>
              <p:nvPr/>
            </p:nvSpPr>
            <p:spPr bwMode="auto">
              <a:xfrm>
                <a:off x="3186" y="792"/>
                <a:ext cx="120" cy="1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9302" name="Line 8"/>
              <p:cNvSpPr>
                <a:spLocks noChangeShapeType="1"/>
              </p:cNvSpPr>
              <p:nvPr/>
            </p:nvSpPr>
            <p:spPr bwMode="auto">
              <a:xfrm flipH="1" flipV="1">
                <a:off x="1902" y="1248"/>
                <a:ext cx="120" cy="1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9274" name="Group 20"/>
            <p:cNvGrpSpPr>
              <a:grpSpLocks/>
            </p:cNvGrpSpPr>
            <p:nvPr/>
          </p:nvGrpSpPr>
          <p:grpSpPr bwMode="auto">
            <a:xfrm>
              <a:off x="1590" y="1859"/>
              <a:ext cx="2623" cy="555"/>
              <a:chOff x="1140" y="588"/>
              <a:chExt cx="2874" cy="708"/>
            </a:xfrm>
          </p:grpSpPr>
          <p:sp>
            <p:nvSpPr>
              <p:cNvPr id="9295" name="Oval 11"/>
              <p:cNvSpPr>
                <a:spLocks noChangeArrowheads="1"/>
              </p:cNvSpPr>
              <p:nvPr/>
            </p:nvSpPr>
            <p:spPr bwMode="auto">
              <a:xfrm>
                <a:off x="1140" y="588"/>
                <a:ext cx="2874" cy="708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9296" name="Line 12"/>
              <p:cNvSpPr>
                <a:spLocks noChangeShapeType="1"/>
              </p:cNvSpPr>
              <p:nvPr/>
            </p:nvSpPr>
            <p:spPr bwMode="auto">
              <a:xfrm flipV="1">
                <a:off x="1631" y="652"/>
                <a:ext cx="110" cy="25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9297" name="Line 13"/>
              <p:cNvSpPr>
                <a:spLocks noChangeShapeType="1"/>
              </p:cNvSpPr>
              <p:nvPr/>
            </p:nvSpPr>
            <p:spPr bwMode="auto">
              <a:xfrm>
                <a:off x="3261" y="628"/>
                <a:ext cx="138" cy="1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9298" name="Line 14"/>
              <p:cNvSpPr>
                <a:spLocks noChangeShapeType="1"/>
              </p:cNvSpPr>
              <p:nvPr/>
            </p:nvSpPr>
            <p:spPr bwMode="auto">
              <a:xfrm flipH="1" flipV="1">
                <a:off x="2149" y="1276"/>
                <a:ext cx="138" cy="1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9275" name="Group 21"/>
            <p:cNvGrpSpPr>
              <a:grpSpLocks/>
            </p:cNvGrpSpPr>
            <p:nvPr/>
          </p:nvGrpSpPr>
          <p:grpSpPr bwMode="auto">
            <a:xfrm>
              <a:off x="1393" y="1690"/>
              <a:ext cx="3022" cy="801"/>
              <a:chOff x="930" y="384"/>
              <a:chExt cx="3312" cy="1023"/>
            </a:xfrm>
          </p:grpSpPr>
          <p:sp>
            <p:nvSpPr>
              <p:cNvPr id="9291" name="Oval 16"/>
              <p:cNvSpPr>
                <a:spLocks noChangeArrowheads="1"/>
              </p:cNvSpPr>
              <p:nvPr/>
            </p:nvSpPr>
            <p:spPr bwMode="auto">
              <a:xfrm>
                <a:off x="930" y="384"/>
                <a:ext cx="3312" cy="102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9292" name="Line 17"/>
              <p:cNvSpPr>
                <a:spLocks noChangeShapeType="1"/>
              </p:cNvSpPr>
              <p:nvPr/>
            </p:nvSpPr>
            <p:spPr bwMode="auto">
              <a:xfrm flipV="1">
                <a:off x="1495" y="477"/>
                <a:ext cx="128" cy="35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9293" name="Line 18"/>
              <p:cNvSpPr>
                <a:spLocks noChangeShapeType="1"/>
              </p:cNvSpPr>
              <p:nvPr/>
            </p:nvSpPr>
            <p:spPr bwMode="auto">
              <a:xfrm>
                <a:off x="3374" y="442"/>
                <a:ext cx="159" cy="2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9294" name="Line 19"/>
              <p:cNvSpPr>
                <a:spLocks noChangeShapeType="1"/>
              </p:cNvSpPr>
              <p:nvPr/>
            </p:nvSpPr>
            <p:spPr bwMode="auto">
              <a:xfrm flipH="1">
                <a:off x="2408" y="1400"/>
                <a:ext cx="160" cy="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9276" name="Group 22"/>
            <p:cNvGrpSpPr>
              <a:grpSpLocks/>
            </p:cNvGrpSpPr>
            <p:nvPr/>
          </p:nvGrpSpPr>
          <p:grpSpPr bwMode="auto">
            <a:xfrm flipV="1">
              <a:off x="1765" y="2710"/>
              <a:ext cx="2278" cy="291"/>
              <a:chOff x="1344" y="762"/>
              <a:chExt cx="2496" cy="528"/>
            </a:xfrm>
          </p:grpSpPr>
          <p:sp>
            <p:nvSpPr>
              <p:cNvPr id="9287" name="Oval 23"/>
              <p:cNvSpPr>
                <a:spLocks noChangeArrowheads="1"/>
              </p:cNvSpPr>
              <p:nvPr/>
            </p:nvSpPr>
            <p:spPr bwMode="auto">
              <a:xfrm>
                <a:off x="1344" y="762"/>
                <a:ext cx="2496" cy="528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9288" name="Line 24"/>
              <p:cNvSpPr>
                <a:spLocks noChangeShapeType="1"/>
              </p:cNvSpPr>
              <p:nvPr/>
            </p:nvSpPr>
            <p:spPr bwMode="auto">
              <a:xfrm flipV="1">
                <a:off x="1770" y="810"/>
                <a:ext cx="96" cy="1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9289" name="Line 25"/>
              <p:cNvSpPr>
                <a:spLocks noChangeShapeType="1"/>
              </p:cNvSpPr>
              <p:nvPr/>
            </p:nvSpPr>
            <p:spPr bwMode="auto">
              <a:xfrm>
                <a:off x="3186" y="792"/>
                <a:ext cx="120" cy="1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9290" name="Line 26"/>
              <p:cNvSpPr>
                <a:spLocks noChangeShapeType="1"/>
              </p:cNvSpPr>
              <p:nvPr/>
            </p:nvSpPr>
            <p:spPr bwMode="auto">
              <a:xfrm flipH="1" flipV="1">
                <a:off x="1902" y="1248"/>
                <a:ext cx="120" cy="1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9277" name="Group 27"/>
            <p:cNvGrpSpPr>
              <a:grpSpLocks/>
            </p:cNvGrpSpPr>
            <p:nvPr/>
          </p:nvGrpSpPr>
          <p:grpSpPr bwMode="auto">
            <a:xfrm flipV="1">
              <a:off x="1596" y="2621"/>
              <a:ext cx="2622" cy="554"/>
              <a:chOff x="1140" y="588"/>
              <a:chExt cx="2874" cy="708"/>
            </a:xfrm>
          </p:grpSpPr>
          <p:sp>
            <p:nvSpPr>
              <p:cNvPr id="9283" name="Oval 28"/>
              <p:cNvSpPr>
                <a:spLocks noChangeArrowheads="1"/>
              </p:cNvSpPr>
              <p:nvPr/>
            </p:nvSpPr>
            <p:spPr bwMode="auto">
              <a:xfrm>
                <a:off x="1140" y="588"/>
                <a:ext cx="2874" cy="708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9284" name="Line 29"/>
              <p:cNvSpPr>
                <a:spLocks noChangeShapeType="1"/>
              </p:cNvSpPr>
              <p:nvPr/>
            </p:nvSpPr>
            <p:spPr bwMode="auto">
              <a:xfrm flipV="1">
                <a:off x="1631" y="652"/>
                <a:ext cx="110" cy="25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9285" name="Line 30"/>
              <p:cNvSpPr>
                <a:spLocks noChangeShapeType="1"/>
              </p:cNvSpPr>
              <p:nvPr/>
            </p:nvSpPr>
            <p:spPr bwMode="auto">
              <a:xfrm>
                <a:off x="3261" y="628"/>
                <a:ext cx="138" cy="1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9286" name="Line 31"/>
              <p:cNvSpPr>
                <a:spLocks noChangeShapeType="1"/>
              </p:cNvSpPr>
              <p:nvPr/>
            </p:nvSpPr>
            <p:spPr bwMode="auto">
              <a:xfrm flipH="1" flipV="1">
                <a:off x="2149" y="1276"/>
                <a:ext cx="138" cy="1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9278" name="Group 32"/>
            <p:cNvGrpSpPr>
              <a:grpSpLocks/>
            </p:cNvGrpSpPr>
            <p:nvPr/>
          </p:nvGrpSpPr>
          <p:grpSpPr bwMode="auto">
            <a:xfrm flipV="1">
              <a:off x="1426" y="2541"/>
              <a:ext cx="3022" cy="801"/>
              <a:chOff x="930" y="384"/>
              <a:chExt cx="3312" cy="1023"/>
            </a:xfrm>
          </p:grpSpPr>
          <p:sp>
            <p:nvSpPr>
              <p:cNvPr id="9279" name="Oval 33"/>
              <p:cNvSpPr>
                <a:spLocks noChangeArrowheads="1"/>
              </p:cNvSpPr>
              <p:nvPr/>
            </p:nvSpPr>
            <p:spPr bwMode="auto">
              <a:xfrm>
                <a:off x="930" y="384"/>
                <a:ext cx="3312" cy="102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9280" name="Line 34"/>
              <p:cNvSpPr>
                <a:spLocks noChangeShapeType="1"/>
              </p:cNvSpPr>
              <p:nvPr/>
            </p:nvSpPr>
            <p:spPr bwMode="auto">
              <a:xfrm flipV="1">
                <a:off x="1495" y="477"/>
                <a:ext cx="128" cy="35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9281" name="Line 35"/>
              <p:cNvSpPr>
                <a:spLocks noChangeShapeType="1"/>
              </p:cNvSpPr>
              <p:nvPr/>
            </p:nvSpPr>
            <p:spPr bwMode="auto">
              <a:xfrm>
                <a:off x="3374" y="442"/>
                <a:ext cx="159" cy="2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9282" name="Line 36"/>
              <p:cNvSpPr>
                <a:spLocks noChangeShapeType="1"/>
              </p:cNvSpPr>
              <p:nvPr/>
            </p:nvSpPr>
            <p:spPr bwMode="auto">
              <a:xfrm flipH="1">
                <a:off x="2408" y="1400"/>
                <a:ext cx="160" cy="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</p:grpSp>
      </p:grpSp>
      <p:grpSp>
        <p:nvGrpSpPr>
          <p:cNvPr id="25" name="Group 187"/>
          <p:cNvGrpSpPr>
            <a:grpSpLocks/>
          </p:cNvGrpSpPr>
          <p:nvPr/>
        </p:nvGrpSpPr>
        <p:grpSpPr bwMode="auto">
          <a:xfrm>
            <a:off x="2039721" y="4569669"/>
            <a:ext cx="4572749" cy="1939925"/>
            <a:chOff x="1950188" y="4349474"/>
            <a:chExt cx="3429933" cy="1940026"/>
          </a:xfrm>
        </p:grpSpPr>
        <p:grpSp>
          <p:nvGrpSpPr>
            <p:cNvPr id="9228" name="Group 97"/>
            <p:cNvGrpSpPr>
              <a:grpSpLocks/>
            </p:cNvGrpSpPr>
            <p:nvPr/>
          </p:nvGrpSpPr>
          <p:grpSpPr bwMode="auto">
            <a:xfrm>
              <a:off x="1951503" y="4349474"/>
              <a:ext cx="3428617" cy="1676789"/>
              <a:chOff x="3810382" y="2310199"/>
              <a:chExt cx="3813175" cy="1864846"/>
            </a:xfrm>
          </p:grpSpPr>
          <p:grpSp>
            <p:nvGrpSpPr>
              <p:cNvPr id="9238" name="Group 5"/>
              <p:cNvGrpSpPr>
                <a:grpSpLocks/>
              </p:cNvGrpSpPr>
              <p:nvPr/>
            </p:nvGrpSpPr>
            <p:grpSpPr bwMode="auto">
              <a:xfrm>
                <a:off x="4727957" y="2326074"/>
                <a:ext cx="2286000" cy="987425"/>
                <a:chOff x="1488" y="2640"/>
                <a:chExt cx="1440" cy="1200"/>
              </a:xfrm>
            </p:grpSpPr>
            <p:grpSp>
              <p:nvGrpSpPr>
                <p:cNvPr id="9249" name="Group 6"/>
                <p:cNvGrpSpPr>
                  <a:grpSpLocks/>
                </p:cNvGrpSpPr>
                <p:nvPr/>
              </p:nvGrpSpPr>
              <p:grpSpPr bwMode="auto">
                <a:xfrm>
                  <a:off x="1488" y="2640"/>
                  <a:ext cx="240" cy="1200"/>
                  <a:chOff x="1488" y="2640"/>
                  <a:chExt cx="240" cy="1200"/>
                </a:xfrm>
              </p:grpSpPr>
              <p:sp>
                <p:nvSpPr>
                  <p:cNvPr id="9270" name="Arc 7"/>
                  <p:cNvSpPr>
                    <a:spLocks/>
                  </p:cNvSpPr>
                  <p:nvPr/>
                </p:nvSpPr>
                <p:spPr bwMode="auto">
                  <a:xfrm>
                    <a:off x="1488" y="2640"/>
                    <a:ext cx="192" cy="864"/>
                  </a:xfrm>
                  <a:custGeom>
                    <a:avLst/>
                    <a:gdLst>
                      <a:gd name="T0" fmla="*/ 0 w 21592"/>
                      <a:gd name="T1" fmla="*/ 0 h 21600"/>
                      <a:gd name="T2" fmla="*/ 0 w 21592"/>
                      <a:gd name="T3" fmla="*/ 0 h 21600"/>
                      <a:gd name="T4" fmla="*/ 0 w 21592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592"/>
                      <a:gd name="T10" fmla="*/ 0 h 21600"/>
                      <a:gd name="T11" fmla="*/ 21592 w 21592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592" h="21600" fill="none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</a:path>
                      <a:path w="21592" h="21600" stroke="0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  <p:sp>
                <p:nvSpPr>
                  <p:cNvPr id="9271" name="Arc 8"/>
                  <p:cNvSpPr>
                    <a:spLocks/>
                  </p:cNvSpPr>
                  <p:nvPr/>
                </p:nvSpPr>
                <p:spPr bwMode="auto">
                  <a:xfrm>
                    <a:off x="1536" y="3072"/>
                    <a:ext cx="144" cy="768"/>
                  </a:xfrm>
                  <a:custGeom>
                    <a:avLst/>
                    <a:gdLst>
                      <a:gd name="T0" fmla="*/ 0 w 43200"/>
                      <a:gd name="T1" fmla="*/ 0 h 38738"/>
                      <a:gd name="T2" fmla="*/ 0 w 43200"/>
                      <a:gd name="T3" fmla="*/ 0 h 38738"/>
                      <a:gd name="T4" fmla="*/ 0 w 43200"/>
                      <a:gd name="T5" fmla="*/ 0 h 38738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38738"/>
                      <a:gd name="T11" fmla="*/ 43200 w 43200"/>
                      <a:gd name="T12" fmla="*/ 38738 h 38738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38738" fill="none" extrusionOk="0">
                        <a:moveTo>
                          <a:pt x="34747" y="-1"/>
                        </a:moveTo>
                        <a:cubicBezTo>
                          <a:pt x="40075" y="4087"/>
                          <a:pt x="43200" y="10421"/>
                          <a:pt x="43200" y="17138"/>
                        </a:cubicBezTo>
                        <a:cubicBezTo>
                          <a:pt x="43200" y="29067"/>
                          <a:pt x="33529" y="38738"/>
                          <a:pt x="21600" y="38738"/>
                        </a:cubicBezTo>
                        <a:cubicBezTo>
                          <a:pt x="9670" y="38738"/>
                          <a:pt x="0" y="29067"/>
                          <a:pt x="0" y="17138"/>
                        </a:cubicBezTo>
                        <a:cubicBezTo>
                          <a:pt x="-1" y="14782"/>
                          <a:pt x="385" y="12442"/>
                          <a:pt x="1140" y="10210"/>
                        </a:cubicBezTo>
                      </a:path>
                      <a:path w="43200" h="38738" stroke="0" extrusionOk="0">
                        <a:moveTo>
                          <a:pt x="34747" y="-1"/>
                        </a:moveTo>
                        <a:cubicBezTo>
                          <a:pt x="40075" y="4087"/>
                          <a:pt x="43200" y="10421"/>
                          <a:pt x="43200" y="17138"/>
                        </a:cubicBezTo>
                        <a:cubicBezTo>
                          <a:pt x="43200" y="29067"/>
                          <a:pt x="33529" y="38738"/>
                          <a:pt x="21600" y="38738"/>
                        </a:cubicBezTo>
                        <a:cubicBezTo>
                          <a:pt x="9670" y="38738"/>
                          <a:pt x="0" y="29067"/>
                          <a:pt x="0" y="17138"/>
                        </a:cubicBezTo>
                        <a:cubicBezTo>
                          <a:pt x="-1" y="14782"/>
                          <a:pt x="385" y="12442"/>
                          <a:pt x="1140" y="10210"/>
                        </a:cubicBezTo>
                        <a:lnTo>
                          <a:pt x="21600" y="17138"/>
                        </a:lnTo>
                        <a:lnTo>
                          <a:pt x="34747" y="-1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  <p:sp>
                <p:nvSpPr>
                  <p:cNvPr id="9272" name="Arc 9"/>
                  <p:cNvSpPr>
                    <a:spLocks/>
                  </p:cNvSpPr>
                  <p:nvPr/>
                </p:nvSpPr>
                <p:spPr bwMode="auto">
                  <a:xfrm flipH="1">
                    <a:off x="1536" y="2640"/>
                    <a:ext cx="192" cy="912"/>
                  </a:xfrm>
                  <a:custGeom>
                    <a:avLst/>
                    <a:gdLst>
                      <a:gd name="T0" fmla="*/ 0 w 21592"/>
                      <a:gd name="T1" fmla="*/ 0 h 21600"/>
                      <a:gd name="T2" fmla="*/ 0 w 21592"/>
                      <a:gd name="T3" fmla="*/ 0 h 21600"/>
                      <a:gd name="T4" fmla="*/ 0 w 21592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592"/>
                      <a:gd name="T10" fmla="*/ 0 h 21600"/>
                      <a:gd name="T11" fmla="*/ 21592 w 21592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592" h="21600" fill="none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</a:path>
                      <a:path w="21592" h="21600" stroke="0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</p:grpSp>
            <p:grpSp>
              <p:nvGrpSpPr>
                <p:cNvPr id="9250" name="Group 10"/>
                <p:cNvGrpSpPr>
                  <a:grpSpLocks/>
                </p:cNvGrpSpPr>
                <p:nvPr/>
              </p:nvGrpSpPr>
              <p:grpSpPr bwMode="auto">
                <a:xfrm>
                  <a:off x="1728" y="2640"/>
                  <a:ext cx="240" cy="1200"/>
                  <a:chOff x="1488" y="2640"/>
                  <a:chExt cx="240" cy="1200"/>
                </a:xfrm>
              </p:grpSpPr>
              <p:sp>
                <p:nvSpPr>
                  <p:cNvPr id="9267" name="Arc 11"/>
                  <p:cNvSpPr>
                    <a:spLocks/>
                  </p:cNvSpPr>
                  <p:nvPr/>
                </p:nvSpPr>
                <p:spPr bwMode="auto">
                  <a:xfrm>
                    <a:off x="1488" y="2640"/>
                    <a:ext cx="192" cy="864"/>
                  </a:xfrm>
                  <a:custGeom>
                    <a:avLst/>
                    <a:gdLst>
                      <a:gd name="T0" fmla="*/ 0 w 21592"/>
                      <a:gd name="T1" fmla="*/ 0 h 21600"/>
                      <a:gd name="T2" fmla="*/ 0 w 21592"/>
                      <a:gd name="T3" fmla="*/ 0 h 21600"/>
                      <a:gd name="T4" fmla="*/ 0 w 21592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592"/>
                      <a:gd name="T10" fmla="*/ 0 h 21600"/>
                      <a:gd name="T11" fmla="*/ 21592 w 21592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592" h="21600" fill="none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</a:path>
                      <a:path w="21592" h="21600" stroke="0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  <p:sp>
                <p:nvSpPr>
                  <p:cNvPr id="9268" name="Arc 12"/>
                  <p:cNvSpPr>
                    <a:spLocks/>
                  </p:cNvSpPr>
                  <p:nvPr/>
                </p:nvSpPr>
                <p:spPr bwMode="auto">
                  <a:xfrm>
                    <a:off x="1536" y="3072"/>
                    <a:ext cx="144" cy="768"/>
                  </a:xfrm>
                  <a:custGeom>
                    <a:avLst/>
                    <a:gdLst>
                      <a:gd name="T0" fmla="*/ 0 w 43200"/>
                      <a:gd name="T1" fmla="*/ 0 h 38738"/>
                      <a:gd name="T2" fmla="*/ 0 w 43200"/>
                      <a:gd name="T3" fmla="*/ 0 h 38738"/>
                      <a:gd name="T4" fmla="*/ 0 w 43200"/>
                      <a:gd name="T5" fmla="*/ 0 h 38738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38738"/>
                      <a:gd name="T11" fmla="*/ 43200 w 43200"/>
                      <a:gd name="T12" fmla="*/ 38738 h 38738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38738" fill="none" extrusionOk="0">
                        <a:moveTo>
                          <a:pt x="34747" y="-1"/>
                        </a:moveTo>
                        <a:cubicBezTo>
                          <a:pt x="40075" y="4087"/>
                          <a:pt x="43200" y="10421"/>
                          <a:pt x="43200" y="17138"/>
                        </a:cubicBezTo>
                        <a:cubicBezTo>
                          <a:pt x="43200" y="29067"/>
                          <a:pt x="33529" y="38738"/>
                          <a:pt x="21600" y="38738"/>
                        </a:cubicBezTo>
                        <a:cubicBezTo>
                          <a:pt x="9670" y="38738"/>
                          <a:pt x="0" y="29067"/>
                          <a:pt x="0" y="17138"/>
                        </a:cubicBezTo>
                        <a:cubicBezTo>
                          <a:pt x="-1" y="14782"/>
                          <a:pt x="385" y="12442"/>
                          <a:pt x="1140" y="10210"/>
                        </a:cubicBezTo>
                      </a:path>
                      <a:path w="43200" h="38738" stroke="0" extrusionOk="0">
                        <a:moveTo>
                          <a:pt x="34747" y="-1"/>
                        </a:moveTo>
                        <a:cubicBezTo>
                          <a:pt x="40075" y="4087"/>
                          <a:pt x="43200" y="10421"/>
                          <a:pt x="43200" y="17138"/>
                        </a:cubicBezTo>
                        <a:cubicBezTo>
                          <a:pt x="43200" y="29067"/>
                          <a:pt x="33529" y="38738"/>
                          <a:pt x="21600" y="38738"/>
                        </a:cubicBezTo>
                        <a:cubicBezTo>
                          <a:pt x="9670" y="38738"/>
                          <a:pt x="0" y="29067"/>
                          <a:pt x="0" y="17138"/>
                        </a:cubicBezTo>
                        <a:cubicBezTo>
                          <a:pt x="-1" y="14782"/>
                          <a:pt x="385" y="12442"/>
                          <a:pt x="1140" y="10210"/>
                        </a:cubicBezTo>
                        <a:lnTo>
                          <a:pt x="21600" y="17138"/>
                        </a:lnTo>
                        <a:lnTo>
                          <a:pt x="34747" y="-1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  <p:sp>
                <p:nvSpPr>
                  <p:cNvPr id="9269" name="Arc 13"/>
                  <p:cNvSpPr>
                    <a:spLocks/>
                  </p:cNvSpPr>
                  <p:nvPr/>
                </p:nvSpPr>
                <p:spPr bwMode="auto">
                  <a:xfrm flipH="1">
                    <a:off x="1536" y="2640"/>
                    <a:ext cx="192" cy="912"/>
                  </a:xfrm>
                  <a:custGeom>
                    <a:avLst/>
                    <a:gdLst>
                      <a:gd name="T0" fmla="*/ 0 w 21592"/>
                      <a:gd name="T1" fmla="*/ 0 h 21600"/>
                      <a:gd name="T2" fmla="*/ 0 w 21592"/>
                      <a:gd name="T3" fmla="*/ 0 h 21600"/>
                      <a:gd name="T4" fmla="*/ 0 w 21592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592"/>
                      <a:gd name="T10" fmla="*/ 0 h 21600"/>
                      <a:gd name="T11" fmla="*/ 21592 w 21592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592" h="21600" fill="none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</a:path>
                      <a:path w="21592" h="21600" stroke="0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</p:grpSp>
            <p:grpSp>
              <p:nvGrpSpPr>
                <p:cNvPr id="9251" name="Group 14"/>
                <p:cNvGrpSpPr>
                  <a:grpSpLocks/>
                </p:cNvGrpSpPr>
                <p:nvPr/>
              </p:nvGrpSpPr>
              <p:grpSpPr bwMode="auto">
                <a:xfrm>
                  <a:off x="2688" y="2640"/>
                  <a:ext cx="240" cy="1200"/>
                  <a:chOff x="1488" y="2640"/>
                  <a:chExt cx="240" cy="1200"/>
                </a:xfrm>
              </p:grpSpPr>
              <p:sp>
                <p:nvSpPr>
                  <p:cNvPr id="9264" name="Arc 15"/>
                  <p:cNvSpPr>
                    <a:spLocks/>
                  </p:cNvSpPr>
                  <p:nvPr/>
                </p:nvSpPr>
                <p:spPr bwMode="auto">
                  <a:xfrm>
                    <a:off x="1488" y="2640"/>
                    <a:ext cx="192" cy="864"/>
                  </a:xfrm>
                  <a:custGeom>
                    <a:avLst/>
                    <a:gdLst>
                      <a:gd name="T0" fmla="*/ 0 w 21592"/>
                      <a:gd name="T1" fmla="*/ 0 h 21600"/>
                      <a:gd name="T2" fmla="*/ 0 w 21592"/>
                      <a:gd name="T3" fmla="*/ 0 h 21600"/>
                      <a:gd name="T4" fmla="*/ 0 w 21592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592"/>
                      <a:gd name="T10" fmla="*/ 0 h 21600"/>
                      <a:gd name="T11" fmla="*/ 21592 w 21592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592" h="21600" fill="none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</a:path>
                      <a:path w="21592" h="21600" stroke="0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  <p:sp>
                <p:nvSpPr>
                  <p:cNvPr id="9265" name="Arc 16"/>
                  <p:cNvSpPr>
                    <a:spLocks/>
                  </p:cNvSpPr>
                  <p:nvPr/>
                </p:nvSpPr>
                <p:spPr bwMode="auto">
                  <a:xfrm>
                    <a:off x="1536" y="3072"/>
                    <a:ext cx="144" cy="768"/>
                  </a:xfrm>
                  <a:custGeom>
                    <a:avLst/>
                    <a:gdLst>
                      <a:gd name="T0" fmla="*/ 0 w 43200"/>
                      <a:gd name="T1" fmla="*/ 0 h 38738"/>
                      <a:gd name="T2" fmla="*/ 0 w 43200"/>
                      <a:gd name="T3" fmla="*/ 0 h 38738"/>
                      <a:gd name="T4" fmla="*/ 0 w 43200"/>
                      <a:gd name="T5" fmla="*/ 0 h 38738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38738"/>
                      <a:gd name="T11" fmla="*/ 43200 w 43200"/>
                      <a:gd name="T12" fmla="*/ 38738 h 38738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38738" fill="none" extrusionOk="0">
                        <a:moveTo>
                          <a:pt x="34747" y="-1"/>
                        </a:moveTo>
                        <a:cubicBezTo>
                          <a:pt x="40075" y="4087"/>
                          <a:pt x="43200" y="10421"/>
                          <a:pt x="43200" y="17138"/>
                        </a:cubicBezTo>
                        <a:cubicBezTo>
                          <a:pt x="43200" y="29067"/>
                          <a:pt x="33529" y="38738"/>
                          <a:pt x="21600" y="38738"/>
                        </a:cubicBezTo>
                        <a:cubicBezTo>
                          <a:pt x="9670" y="38738"/>
                          <a:pt x="0" y="29067"/>
                          <a:pt x="0" y="17138"/>
                        </a:cubicBezTo>
                        <a:cubicBezTo>
                          <a:pt x="-1" y="14782"/>
                          <a:pt x="385" y="12442"/>
                          <a:pt x="1140" y="10210"/>
                        </a:cubicBezTo>
                      </a:path>
                      <a:path w="43200" h="38738" stroke="0" extrusionOk="0">
                        <a:moveTo>
                          <a:pt x="34747" y="-1"/>
                        </a:moveTo>
                        <a:cubicBezTo>
                          <a:pt x="40075" y="4087"/>
                          <a:pt x="43200" y="10421"/>
                          <a:pt x="43200" y="17138"/>
                        </a:cubicBezTo>
                        <a:cubicBezTo>
                          <a:pt x="43200" y="29067"/>
                          <a:pt x="33529" y="38738"/>
                          <a:pt x="21600" y="38738"/>
                        </a:cubicBezTo>
                        <a:cubicBezTo>
                          <a:pt x="9670" y="38738"/>
                          <a:pt x="0" y="29067"/>
                          <a:pt x="0" y="17138"/>
                        </a:cubicBezTo>
                        <a:cubicBezTo>
                          <a:pt x="-1" y="14782"/>
                          <a:pt x="385" y="12442"/>
                          <a:pt x="1140" y="10210"/>
                        </a:cubicBezTo>
                        <a:lnTo>
                          <a:pt x="21600" y="17138"/>
                        </a:lnTo>
                        <a:lnTo>
                          <a:pt x="34747" y="-1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  <p:sp>
                <p:nvSpPr>
                  <p:cNvPr id="9266" name="Arc 17"/>
                  <p:cNvSpPr>
                    <a:spLocks/>
                  </p:cNvSpPr>
                  <p:nvPr/>
                </p:nvSpPr>
                <p:spPr bwMode="auto">
                  <a:xfrm flipH="1">
                    <a:off x="1536" y="2640"/>
                    <a:ext cx="192" cy="912"/>
                  </a:xfrm>
                  <a:custGeom>
                    <a:avLst/>
                    <a:gdLst>
                      <a:gd name="T0" fmla="*/ 0 w 21592"/>
                      <a:gd name="T1" fmla="*/ 0 h 21600"/>
                      <a:gd name="T2" fmla="*/ 0 w 21592"/>
                      <a:gd name="T3" fmla="*/ 0 h 21600"/>
                      <a:gd name="T4" fmla="*/ 0 w 21592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592"/>
                      <a:gd name="T10" fmla="*/ 0 h 21600"/>
                      <a:gd name="T11" fmla="*/ 21592 w 21592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592" h="21600" fill="none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</a:path>
                      <a:path w="21592" h="21600" stroke="0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</p:grpSp>
            <p:grpSp>
              <p:nvGrpSpPr>
                <p:cNvPr id="9252" name="Group 18"/>
                <p:cNvGrpSpPr>
                  <a:grpSpLocks/>
                </p:cNvGrpSpPr>
                <p:nvPr/>
              </p:nvGrpSpPr>
              <p:grpSpPr bwMode="auto">
                <a:xfrm>
                  <a:off x="2448" y="2640"/>
                  <a:ext cx="240" cy="1200"/>
                  <a:chOff x="1488" y="2640"/>
                  <a:chExt cx="240" cy="1200"/>
                </a:xfrm>
              </p:grpSpPr>
              <p:sp>
                <p:nvSpPr>
                  <p:cNvPr id="9261" name="Arc 19"/>
                  <p:cNvSpPr>
                    <a:spLocks/>
                  </p:cNvSpPr>
                  <p:nvPr/>
                </p:nvSpPr>
                <p:spPr bwMode="auto">
                  <a:xfrm>
                    <a:off x="1488" y="2640"/>
                    <a:ext cx="192" cy="864"/>
                  </a:xfrm>
                  <a:custGeom>
                    <a:avLst/>
                    <a:gdLst>
                      <a:gd name="T0" fmla="*/ 0 w 21592"/>
                      <a:gd name="T1" fmla="*/ 0 h 21600"/>
                      <a:gd name="T2" fmla="*/ 0 w 21592"/>
                      <a:gd name="T3" fmla="*/ 0 h 21600"/>
                      <a:gd name="T4" fmla="*/ 0 w 21592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592"/>
                      <a:gd name="T10" fmla="*/ 0 h 21600"/>
                      <a:gd name="T11" fmla="*/ 21592 w 21592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592" h="21600" fill="none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</a:path>
                      <a:path w="21592" h="21600" stroke="0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  <p:sp>
                <p:nvSpPr>
                  <p:cNvPr id="9262" name="Arc 20"/>
                  <p:cNvSpPr>
                    <a:spLocks/>
                  </p:cNvSpPr>
                  <p:nvPr/>
                </p:nvSpPr>
                <p:spPr bwMode="auto">
                  <a:xfrm>
                    <a:off x="1536" y="3072"/>
                    <a:ext cx="144" cy="768"/>
                  </a:xfrm>
                  <a:custGeom>
                    <a:avLst/>
                    <a:gdLst>
                      <a:gd name="T0" fmla="*/ 0 w 43200"/>
                      <a:gd name="T1" fmla="*/ 0 h 38738"/>
                      <a:gd name="T2" fmla="*/ 0 w 43200"/>
                      <a:gd name="T3" fmla="*/ 0 h 38738"/>
                      <a:gd name="T4" fmla="*/ 0 w 43200"/>
                      <a:gd name="T5" fmla="*/ 0 h 38738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38738"/>
                      <a:gd name="T11" fmla="*/ 43200 w 43200"/>
                      <a:gd name="T12" fmla="*/ 38738 h 38738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38738" fill="none" extrusionOk="0">
                        <a:moveTo>
                          <a:pt x="34747" y="-1"/>
                        </a:moveTo>
                        <a:cubicBezTo>
                          <a:pt x="40075" y="4087"/>
                          <a:pt x="43200" y="10421"/>
                          <a:pt x="43200" y="17138"/>
                        </a:cubicBezTo>
                        <a:cubicBezTo>
                          <a:pt x="43200" y="29067"/>
                          <a:pt x="33529" y="38738"/>
                          <a:pt x="21600" y="38738"/>
                        </a:cubicBezTo>
                        <a:cubicBezTo>
                          <a:pt x="9670" y="38738"/>
                          <a:pt x="0" y="29067"/>
                          <a:pt x="0" y="17138"/>
                        </a:cubicBezTo>
                        <a:cubicBezTo>
                          <a:pt x="-1" y="14782"/>
                          <a:pt x="385" y="12442"/>
                          <a:pt x="1140" y="10210"/>
                        </a:cubicBezTo>
                      </a:path>
                      <a:path w="43200" h="38738" stroke="0" extrusionOk="0">
                        <a:moveTo>
                          <a:pt x="34747" y="-1"/>
                        </a:moveTo>
                        <a:cubicBezTo>
                          <a:pt x="40075" y="4087"/>
                          <a:pt x="43200" y="10421"/>
                          <a:pt x="43200" y="17138"/>
                        </a:cubicBezTo>
                        <a:cubicBezTo>
                          <a:pt x="43200" y="29067"/>
                          <a:pt x="33529" y="38738"/>
                          <a:pt x="21600" y="38738"/>
                        </a:cubicBezTo>
                        <a:cubicBezTo>
                          <a:pt x="9670" y="38738"/>
                          <a:pt x="0" y="29067"/>
                          <a:pt x="0" y="17138"/>
                        </a:cubicBezTo>
                        <a:cubicBezTo>
                          <a:pt x="-1" y="14782"/>
                          <a:pt x="385" y="12442"/>
                          <a:pt x="1140" y="10210"/>
                        </a:cubicBezTo>
                        <a:lnTo>
                          <a:pt x="21600" y="17138"/>
                        </a:lnTo>
                        <a:lnTo>
                          <a:pt x="34747" y="-1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  <p:sp>
                <p:nvSpPr>
                  <p:cNvPr id="9263" name="Arc 21"/>
                  <p:cNvSpPr>
                    <a:spLocks/>
                  </p:cNvSpPr>
                  <p:nvPr/>
                </p:nvSpPr>
                <p:spPr bwMode="auto">
                  <a:xfrm flipH="1">
                    <a:off x="1536" y="2640"/>
                    <a:ext cx="192" cy="912"/>
                  </a:xfrm>
                  <a:custGeom>
                    <a:avLst/>
                    <a:gdLst>
                      <a:gd name="T0" fmla="*/ 0 w 21592"/>
                      <a:gd name="T1" fmla="*/ 0 h 21600"/>
                      <a:gd name="T2" fmla="*/ 0 w 21592"/>
                      <a:gd name="T3" fmla="*/ 0 h 21600"/>
                      <a:gd name="T4" fmla="*/ 0 w 21592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592"/>
                      <a:gd name="T10" fmla="*/ 0 h 21600"/>
                      <a:gd name="T11" fmla="*/ 21592 w 21592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592" h="21600" fill="none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</a:path>
                      <a:path w="21592" h="21600" stroke="0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</p:grpSp>
            <p:grpSp>
              <p:nvGrpSpPr>
                <p:cNvPr id="9253" name="Group 22"/>
                <p:cNvGrpSpPr>
                  <a:grpSpLocks/>
                </p:cNvGrpSpPr>
                <p:nvPr/>
              </p:nvGrpSpPr>
              <p:grpSpPr bwMode="auto">
                <a:xfrm>
                  <a:off x="2208" y="2640"/>
                  <a:ext cx="240" cy="1200"/>
                  <a:chOff x="1488" y="2640"/>
                  <a:chExt cx="240" cy="1200"/>
                </a:xfrm>
              </p:grpSpPr>
              <p:sp>
                <p:nvSpPr>
                  <p:cNvPr id="9258" name="Arc 23"/>
                  <p:cNvSpPr>
                    <a:spLocks/>
                  </p:cNvSpPr>
                  <p:nvPr/>
                </p:nvSpPr>
                <p:spPr bwMode="auto">
                  <a:xfrm>
                    <a:off x="1488" y="2640"/>
                    <a:ext cx="192" cy="864"/>
                  </a:xfrm>
                  <a:custGeom>
                    <a:avLst/>
                    <a:gdLst>
                      <a:gd name="T0" fmla="*/ 0 w 21592"/>
                      <a:gd name="T1" fmla="*/ 0 h 21600"/>
                      <a:gd name="T2" fmla="*/ 0 w 21592"/>
                      <a:gd name="T3" fmla="*/ 0 h 21600"/>
                      <a:gd name="T4" fmla="*/ 0 w 21592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592"/>
                      <a:gd name="T10" fmla="*/ 0 h 21600"/>
                      <a:gd name="T11" fmla="*/ 21592 w 21592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592" h="21600" fill="none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</a:path>
                      <a:path w="21592" h="21600" stroke="0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  <p:sp>
                <p:nvSpPr>
                  <p:cNvPr id="9259" name="Arc 24"/>
                  <p:cNvSpPr>
                    <a:spLocks/>
                  </p:cNvSpPr>
                  <p:nvPr/>
                </p:nvSpPr>
                <p:spPr bwMode="auto">
                  <a:xfrm>
                    <a:off x="1536" y="3072"/>
                    <a:ext cx="144" cy="768"/>
                  </a:xfrm>
                  <a:custGeom>
                    <a:avLst/>
                    <a:gdLst>
                      <a:gd name="T0" fmla="*/ 0 w 43200"/>
                      <a:gd name="T1" fmla="*/ 0 h 38738"/>
                      <a:gd name="T2" fmla="*/ 0 w 43200"/>
                      <a:gd name="T3" fmla="*/ 0 h 38738"/>
                      <a:gd name="T4" fmla="*/ 0 w 43200"/>
                      <a:gd name="T5" fmla="*/ 0 h 38738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38738"/>
                      <a:gd name="T11" fmla="*/ 43200 w 43200"/>
                      <a:gd name="T12" fmla="*/ 38738 h 38738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38738" fill="none" extrusionOk="0">
                        <a:moveTo>
                          <a:pt x="34747" y="-1"/>
                        </a:moveTo>
                        <a:cubicBezTo>
                          <a:pt x="40075" y="4087"/>
                          <a:pt x="43200" y="10421"/>
                          <a:pt x="43200" y="17138"/>
                        </a:cubicBezTo>
                        <a:cubicBezTo>
                          <a:pt x="43200" y="29067"/>
                          <a:pt x="33529" y="38738"/>
                          <a:pt x="21600" y="38738"/>
                        </a:cubicBezTo>
                        <a:cubicBezTo>
                          <a:pt x="9670" y="38738"/>
                          <a:pt x="0" y="29067"/>
                          <a:pt x="0" y="17138"/>
                        </a:cubicBezTo>
                        <a:cubicBezTo>
                          <a:pt x="-1" y="14782"/>
                          <a:pt x="385" y="12442"/>
                          <a:pt x="1140" y="10210"/>
                        </a:cubicBezTo>
                      </a:path>
                      <a:path w="43200" h="38738" stroke="0" extrusionOk="0">
                        <a:moveTo>
                          <a:pt x="34747" y="-1"/>
                        </a:moveTo>
                        <a:cubicBezTo>
                          <a:pt x="40075" y="4087"/>
                          <a:pt x="43200" y="10421"/>
                          <a:pt x="43200" y="17138"/>
                        </a:cubicBezTo>
                        <a:cubicBezTo>
                          <a:pt x="43200" y="29067"/>
                          <a:pt x="33529" y="38738"/>
                          <a:pt x="21600" y="38738"/>
                        </a:cubicBezTo>
                        <a:cubicBezTo>
                          <a:pt x="9670" y="38738"/>
                          <a:pt x="0" y="29067"/>
                          <a:pt x="0" y="17138"/>
                        </a:cubicBezTo>
                        <a:cubicBezTo>
                          <a:pt x="-1" y="14782"/>
                          <a:pt x="385" y="12442"/>
                          <a:pt x="1140" y="10210"/>
                        </a:cubicBezTo>
                        <a:lnTo>
                          <a:pt x="21600" y="17138"/>
                        </a:lnTo>
                        <a:lnTo>
                          <a:pt x="34747" y="-1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  <p:sp>
                <p:nvSpPr>
                  <p:cNvPr id="9260" name="Arc 25"/>
                  <p:cNvSpPr>
                    <a:spLocks/>
                  </p:cNvSpPr>
                  <p:nvPr/>
                </p:nvSpPr>
                <p:spPr bwMode="auto">
                  <a:xfrm flipH="1">
                    <a:off x="1536" y="2640"/>
                    <a:ext cx="192" cy="912"/>
                  </a:xfrm>
                  <a:custGeom>
                    <a:avLst/>
                    <a:gdLst>
                      <a:gd name="T0" fmla="*/ 0 w 21592"/>
                      <a:gd name="T1" fmla="*/ 0 h 21600"/>
                      <a:gd name="T2" fmla="*/ 0 w 21592"/>
                      <a:gd name="T3" fmla="*/ 0 h 21600"/>
                      <a:gd name="T4" fmla="*/ 0 w 21592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592"/>
                      <a:gd name="T10" fmla="*/ 0 h 21600"/>
                      <a:gd name="T11" fmla="*/ 21592 w 21592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592" h="21600" fill="none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</a:path>
                      <a:path w="21592" h="21600" stroke="0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</p:grpSp>
            <p:grpSp>
              <p:nvGrpSpPr>
                <p:cNvPr id="9254" name="Group 26"/>
                <p:cNvGrpSpPr>
                  <a:grpSpLocks/>
                </p:cNvGrpSpPr>
                <p:nvPr/>
              </p:nvGrpSpPr>
              <p:grpSpPr bwMode="auto">
                <a:xfrm>
                  <a:off x="1968" y="2640"/>
                  <a:ext cx="240" cy="1200"/>
                  <a:chOff x="1488" y="2640"/>
                  <a:chExt cx="240" cy="1200"/>
                </a:xfrm>
              </p:grpSpPr>
              <p:sp>
                <p:nvSpPr>
                  <p:cNvPr id="9255" name="Arc 27"/>
                  <p:cNvSpPr>
                    <a:spLocks/>
                  </p:cNvSpPr>
                  <p:nvPr/>
                </p:nvSpPr>
                <p:spPr bwMode="auto">
                  <a:xfrm>
                    <a:off x="1488" y="2640"/>
                    <a:ext cx="192" cy="864"/>
                  </a:xfrm>
                  <a:custGeom>
                    <a:avLst/>
                    <a:gdLst>
                      <a:gd name="T0" fmla="*/ 0 w 21592"/>
                      <a:gd name="T1" fmla="*/ 0 h 21600"/>
                      <a:gd name="T2" fmla="*/ 0 w 21592"/>
                      <a:gd name="T3" fmla="*/ 0 h 21600"/>
                      <a:gd name="T4" fmla="*/ 0 w 21592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592"/>
                      <a:gd name="T10" fmla="*/ 0 h 21600"/>
                      <a:gd name="T11" fmla="*/ 21592 w 21592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592" h="21600" fill="none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</a:path>
                      <a:path w="21592" h="21600" stroke="0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  <p:sp>
                <p:nvSpPr>
                  <p:cNvPr id="9256" name="Arc 28"/>
                  <p:cNvSpPr>
                    <a:spLocks/>
                  </p:cNvSpPr>
                  <p:nvPr/>
                </p:nvSpPr>
                <p:spPr bwMode="auto">
                  <a:xfrm>
                    <a:off x="1536" y="3072"/>
                    <a:ext cx="144" cy="768"/>
                  </a:xfrm>
                  <a:custGeom>
                    <a:avLst/>
                    <a:gdLst>
                      <a:gd name="T0" fmla="*/ 0 w 43200"/>
                      <a:gd name="T1" fmla="*/ 0 h 38738"/>
                      <a:gd name="T2" fmla="*/ 0 w 43200"/>
                      <a:gd name="T3" fmla="*/ 0 h 38738"/>
                      <a:gd name="T4" fmla="*/ 0 w 43200"/>
                      <a:gd name="T5" fmla="*/ 0 h 38738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38738"/>
                      <a:gd name="T11" fmla="*/ 43200 w 43200"/>
                      <a:gd name="T12" fmla="*/ 38738 h 38738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38738" fill="none" extrusionOk="0">
                        <a:moveTo>
                          <a:pt x="34747" y="-1"/>
                        </a:moveTo>
                        <a:cubicBezTo>
                          <a:pt x="40075" y="4087"/>
                          <a:pt x="43200" y="10421"/>
                          <a:pt x="43200" y="17138"/>
                        </a:cubicBezTo>
                        <a:cubicBezTo>
                          <a:pt x="43200" y="29067"/>
                          <a:pt x="33529" y="38738"/>
                          <a:pt x="21600" y="38738"/>
                        </a:cubicBezTo>
                        <a:cubicBezTo>
                          <a:pt x="9670" y="38738"/>
                          <a:pt x="0" y="29067"/>
                          <a:pt x="0" y="17138"/>
                        </a:cubicBezTo>
                        <a:cubicBezTo>
                          <a:pt x="-1" y="14782"/>
                          <a:pt x="385" y="12442"/>
                          <a:pt x="1140" y="10210"/>
                        </a:cubicBezTo>
                      </a:path>
                      <a:path w="43200" h="38738" stroke="0" extrusionOk="0">
                        <a:moveTo>
                          <a:pt x="34747" y="-1"/>
                        </a:moveTo>
                        <a:cubicBezTo>
                          <a:pt x="40075" y="4087"/>
                          <a:pt x="43200" y="10421"/>
                          <a:pt x="43200" y="17138"/>
                        </a:cubicBezTo>
                        <a:cubicBezTo>
                          <a:pt x="43200" y="29067"/>
                          <a:pt x="33529" y="38738"/>
                          <a:pt x="21600" y="38738"/>
                        </a:cubicBezTo>
                        <a:cubicBezTo>
                          <a:pt x="9670" y="38738"/>
                          <a:pt x="0" y="29067"/>
                          <a:pt x="0" y="17138"/>
                        </a:cubicBezTo>
                        <a:cubicBezTo>
                          <a:pt x="-1" y="14782"/>
                          <a:pt x="385" y="12442"/>
                          <a:pt x="1140" y="10210"/>
                        </a:cubicBezTo>
                        <a:lnTo>
                          <a:pt x="21600" y="17138"/>
                        </a:lnTo>
                        <a:lnTo>
                          <a:pt x="34747" y="-1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  <p:sp>
                <p:nvSpPr>
                  <p:cNvPr id="9257" name="Arc 29"/>
                  <p:cNvSpPr>
                    <a:spLocks/>
                  </p:cNvSpPr>
                  <p:nvPr/>
                </p:nvSpPr>
                <p:spPr bwMode="auto">
                  <a:xfrm flipH="1">
                    <a:off x="1536" y="2640"/>
                    <a:ext cx="192" cy="912"/>
                  </a:xfrm>
                  <a:custGeom>
                    <a:avLst/>
                    <a:gdLst>
                      <a:gd name="T0" fmla="*/ 0 w 21592"/>
                      <a:gd name="T1" fmla="*/ 0 h 21600"/>
                      <a:gd name="T2" fmla="*/ 0 w 21592"/>
                      <a:gd name="T3" fmla="*/ 0 h 21600"/>
                      <a:gd name="T4" fmla="*/ 0 w 21592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592"/>
                      <a:gd name="T10" fmla="*/ 0 h 21600"/>
                      <a:gd name="T11" fmla="*/ 21592 w 21592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592" h="21600" fill="none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</a:path>
                      <a:path w="21592" h="21600" stroke="0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</p:grpSp>
          </p:grpSp>
          <p:sp>
            <p:nvSpPr>
              <p:cNvPr id="9239" name="Line 30"/>
              <p:cNvSpPr>
                <a:spLocks noChangeShapeType="1"/>
              </p:cNvSpPr>
              <p:nvPr/>
            </p:nvSpPr>
            <p:spPr bwMode="auto">
              <a:xfrm>
                <a:off x="3813557" y="2326074"/>
                <a:ext cx="554038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SG"/>
              </a:p>
            </p:txBody>
          </p:sp>
          <p:sp>
            <p:nvSpPr>
              <p:cNvPr id="9240" name="Line 31"/>
              <p:cNvSpPr>
                <a:spLocks noChangeShapeType="1"/>
              </p:cNvSpPr>
              <p:nvPr/>
            </p:nvSpPr>
            <p:spPr bwMode="auto">
              <a:xfrm>
                <a:off x="7013957" y="2326074"/>
                <a:ext cx="30480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SG"/>
              </a:p>
            </p:txBody>
          </p:sp>
          <p:sp>
            <p:nvSpPr>
              <p:cNvPr id="9241" name="Line 32"/>
              <p:cNvSpPr>
                <a:spLocks noChangeShapeType="1"/>
              </p:cNvSpPr>
              <p:nvPr/>
            </p:nvSpPr>
            <p:spPr bwMode="auto">
              <a:xfrm>
                <a:off x="7318757" y="2326074"/>
                <a:ext cx="30480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SG"/>
              </a:p>
            </p:txBody>
          </p:sp>
          <p:sp>
            <p:nvSpPr>
              <p:cNvPr id="9242" name="Line 33"/>
              <p:cNvSpPr>
                <a:spLocks noChangeShapeType="1"/>
              </p:cNvSpPr>
              <p:nvPr/>
            </p:nvSpPr>
            <p:spPr bwMode="auto">
              <a:xfrm>
                <a:off x="4367595" y="2326074"/>
                <a:ext cx="360363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SG"/>
              </a:p>
            </p:txBody>
          </p:sp>
          <p:sp>
            <p:nvSpPr>
              <p:cNvPr id="104" name="Line 52"/>
              <p:cNvSpPr>
                <a:spLocks noChangeShapeType="1"/>
              </p:cNvSpPr>
              <p:nvPr/>
            </p:nvSpPr>
            <p:spPr bwMode="auto">
              <a:xfrm>
                <a:off x="7623558" y="2310199"/>
                <a:ext cx="0" cy="1853916"/>
              </a:xfrm>
              <a:prstGeom prst="line">
                <a:avLst/>
              </a:prstGeom>
              <a:noFill/>
              <a:ln w="28575" cap="sq">
                <a:solidFill>
                  <a:schemeClr val="bg1">
                    <a:lumMod val="25000"/>
                  </a:scheme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pPr>
                  <a:defRPr/>
                </a:pPr>
                <a:endParaRPr lang="en-GB"/>
              </a:p>
            </p:txBody>
          </p:sp>
          <p:sp>
            <p:nvSpPr>
              <p:cNvPr id="105" name="Line 53"/>
              <p:cNvSpPr>
                <a:spLocks noChangeShapeType="1"/>
              </p:cNvSpPr>
              <p:nvPr/>
            </p:nvSpPr>
            <p:spPr bwMode="auto">
              <a:xfrm>
                <a:off x="3809543" y="2317262"/>
                <a:ext cx="0" cy="1846854"/>
              </a:xfrm>
              <a:prstGeom prst="line">
                <a:avLst/>
              </a:prstGeom>
              <a:noFill/>
              <a:ln w="28575" cap="sq">
                <a:solidFill>
                  <a:schemeClr val="bg1">
                    <a:lumMod val="25000"/>
                  </a:scheme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pPr>
                  <a:defRPr/>
                </a:pPr>
                <a:endParaRPr lang="en-GB"/>
              </a:p>
            </p:txBody>
          </p:sp>
          <p:sp>
            <p:nvSpPr>
              <p:cNvPr id="106" name="Line 54"/>
              <p:cNvSpPr>
                <a:spLocks noChangeShapeType="1"/>
              </p:cNvSpPr>
              <p:nvPr/>
            </p:nvSpPr>
            <p:spPr bwMode="auto">
              <a:xfrm>
                <a:off x="3809543" y="4164115"/>
                <a:ext cx="1813423" cy="0"/>
              </a:xfrm>
              <a:prstGeom prst="line">
                <a:avLst/>
              </a:prstGeom>
              <a:noFill/>
              <a:ln w="28575" cap="sq">
                <a:solidFill>
                  <a:schemeClr val="bg1">
                    <a:lumMod val="25000"/>
                  </a:scheme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pPr>
                  <a:defRPr/>
                </a:pPr>
                <a:endParaRPr lang="en-GB"/>
              </a:p>
            </p:txBody>
          </p:sp>
          <p:sp>
            <p:nvSpPr>
              <p:cNvPr id="108" name="Line 57"/>
              <p:cNvSpPr>
                <a:spLocks noChangeShapeType="1"/>
              </p:cNvSpPr>
              <p:nvPr/>
            </p:nvSpPr>
            <p:spPr bwMode="auto">
              <a:xfrm>
                <a:off x="5794244" y="4174709"/>
                <a:ext cx="1829314" cy="0"/>
              </a:xfrm>
              <a:prstGeom prst="line">
                <a:avLst/>
              </a:prstGeom>
              <a:noFill/>
              <a:ln w="28575" cap="sq">
                <a:solidFill>
                  <a:schemeClr val="bg1">
                    <a:lumMod val="25000"/>
                  </a:scheme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pPr>
                  <a:defRPr/>
                </a:pPr>
                <a:endParaRPr lang="en-GB"/>
              </a:p>
            </p:txBody>
          </p:sp>
          <p:sp>
            <p:nvSpPr>
              <p:cNvPr id="109" name="Line 60"/>
              <p:cNvSpPr>
                <a:spLocks noChangeShapeType="1"/>
              </p:cNvSpPr>
              <p:nvPr/>
            </p:nvSpPr>
            <p:spPr bwMode="auto">
              <a:xfrm flipV="1">
                <a:off x="3813075" y="2324324"/>
                <a:ext cx="914657" cy="0"/>
              </a:xfrm>
              <a:prstGeom prst="line">
                <a:avLst/>
              </a:prstGeom>
              <a:noFill/>
              <a:ln w="28575" cap="sq">
                <a:solidFill>
                  <a:schemeClr val="bg1">
                    <a:lumMod val="25000"/>
                  </a:scheme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pPr>
                  <a:defRPr/>
                </a:pPr>
                <a:endParaRPr lang="en-GB"/>
              </a:p>
            </p:txBody>
          </p:sp>
          <p:sp>
            <p:nvSpPr>
              <p:cNvPr id="110" name="Line 61"/>
              <p:cNvSpPr>
                <a:spLocks noChangeShapeType="1"/>
              </p:cNvSpPr>
              <p:nvPr/>
            </p:nvSpPr>
            <p:spPr bwMode="auto">
              <a:xfrm flipV="1">
                <a:off x="7014376" y="2326090"/>
                <a:ext cx="609182" cy="1765"/>
              </a:xfrm>
              <a:prstGeom prst="line">
                <a:avLst/>
              </a:prstGeom>
              <a:noFill/>
              <a:ln w="28575" cap="sq">
                <a:solidFill>
                  <a:schemeClr val="bg1">
                    <a:lumMod val="25000"/>
                  </a:scheme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pPr>
                  <a:defRPr/>
                </a:pPr>
                <a:endParaRPr lang="en-GB"/>
              </a:p>
            </p:txBody>
          </p:sp>
        </p:grpSp>
        <p:cxnSp>
          <p:nvCxnSpPr>
            <p:cNvPr id="9229" name="Straight Connector 135"/>
            <p:cNvCxnSpPr>
              <a:cxnSpLocks noChangeShapeType="1"/>
            </p:cNvCxnSpPr>
            <p:nvPr/>
          </p:nvCxnSpPr>
          <p:spPr bwMode="auto">
            <a:xfrm rot="16200000" flipH="1">
              <a:off x="3288359" y="5995931"/>
              <a:ext cx="587138" cy="0"/>
            </a:xfrm>
            <a:prstGeom prst="line">
              <a:avLst/>
            </a:prstGeom>
            <a:noFill/>
            <a:ln w="28575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8" name="Straight Connector 137"/>
            <p:cNvCxnSpPr/>
            <p:nvPr/>
          </p:nvCxnSpPr>
          <p:spPr bwMode="auto">
            <a:xfrm rot="5400000">
              <a:off x="3634481" y="6023580"/>
              <a:ext cx="201622" cy="0"/>
            </a:xfrm>
            <a:prstGeom prst="line">
              <a:avLst/>
            </a:prstGeom>
            <a:solidFill>
              <a:schemeClr val="accent1"/>
            </a:solidFill>
            <a:ln w="57150" cap="sq" cmpd="sng" algn="ctr">
              <a:solidFill>
                <a:schemeClr val="bg1">
                  <a:lumMod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grpSp>
          <p:nvGrpSpPr>
            <p:cNvPr id="9231" name="Group 186"/>
            <p:cNvGrpSpPr>
              <a:grpSpLocks/>
            </p:cNvGrpSpPr>
            <p:nvPr/>
          </p:nvGrpSpPr>
          <p:grpSpPr bwMode="auto">
            <a:xfrm>
              <a:off x="1950188" y="4361170"/>
              <a:ext cx="3429933" cy="1665849"/>
              <a:chOff x="1950188" y="4361170"/>
              <a:chExt cx="3429933" cy="1665849"/>
            </a:xfrm>
          </p:grpSpPr>
          <p:cxnSp>
            <p:nvCxnSpPr>
              <p:cNvPr id="9232" name="Straight Arrow Connector 179"/>
              <p:cNvCxnSpPr>
                <a:cxnSpLocks noChangeShapeType="1"/>
              </p:cNvCxnSpPr>
              <p:nvPr/>
            </p:nvCxnSpPr>
            <p:spPr bwMode="auto">
              <a:xfrm rot="10800000">
                <a:off x="2587385" y="6026262"/>
                <a:ext cx="322037" cy="0"/>
              </a:xfrm>
              <a:prstGeom prst="straightConnector1">
                <a:avLst/>
              </a:prstGeom>
              <a:noFill/>
              <a:ln w="12700" cap="sq" algn="ctr">
                <a:solidFill>
                  <a:srgbClr val="0000FF"/>
                </a:solidFill>
                <a:round/>
                <a:headEnd type="none" w="sm" len="sm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33" name="Straight Arrow Connector 180"/>
              <p:cNvCxnSpPr>
                <a:cxnSpLocks noChangeShapeType="1"/>
              </p:cNvCxnSpPr>
              <p:nvPr/>
            </p:nvCxnSpPr>
            <p:spPr bwMode="auto">
              <a:xfrm rot="10800000">
                <a:off x="4244109" y="6027019"/>
                <a:ext cx="322037" cy="0"/>
              </a:xfrm>
              <a:prstGeom prst="straightConnector1">
                <a:avLst/>
              </a:prstGeom>
              <a:noFill/>
              <a:ln w="12700" cap="sq" algn="ctr">
                <a:solidFill>
                  <a:srgbClr val="0000FF"/>
                </a:solidFill>
                <a:round/>
                <a:headEnd type="none" w="sm" len="sm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34" name="Straight Arrow Connector 181"/>
              <p:cNvCxnSpPr>
                <a:cxnSpLocks noChangeShapeType="1"/>
              </p:cNvCxnSpPr>
              <p:nvPr/>
            </p:nvCxnSpPr>
            <p:spPr bwMode="auto">
              <a:xfrm rot="10800000" flipH="1">
                <a:off x="2265347" y="4361170"/>
                <a:ext cx="322037" cy="0"/>
              </a:xfrm>
              <a:prstGeom prst="straightConnector1">
                <a:avLst/>
              </a:prstGeom>
              <a:noFill/>
              <a:ln w="12700" cap="sq" algn="ctr">
                <a:solidFill>
                  <a:srgbClr val="0000FF"/>
                </a:solidFill>
                <a:round/>
                <a:headEnd type="none" w="sm" len="sm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35" name="Straight Arrow Connector 182"/>
              <p:cNvCxnSpPr>
                <a:cxnSpLocks noChangeShapeType="1"/>
              </p:cNvCxnSpPr>
              <p:nvPr/>
            </p:nvCxnSpPr>
            <p:spPr bwMode="auto">
              <a:xfrm rot="10800000" flipH="1">
                <a:off x="5026953" y="4366890"/>
                <a:ext cx="322037" cy="0"/>
              </a:xfrm>
              <a:prstGeom prst="straightConnector1">
                <a:avLst/>
              </a:prstGeom>
              <a:noFill/>
              <a:ln w="12700" cap="sq" algn="ctr">
                <a:solidFill>
                  <a:srgbClr val="0000FF"/>
                </a:solidFill>
                <a:round/>
                <a:headEnd type="none" w="sm" len="sm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36" name="Straight Arrow Connector 183"/>
              <p:cNvCxnSpPr>
                <a:cxnSpLocks noChangeShapeType="1"/>
              </p:cNvCxnSpPr>
              <p:nvPr/>
            </p:nvCxnSpPr>
            <p:spPr bwMode="auto">
              <a:xfrm rot="16200000">
                <a:off x="1789169" y="4919943"/>
                <a:ext cx="322037" cy="0"/>
              </a:xfrm>
              <a:prstGeom prst="straightConnector1">
                <a:avLst/>
              </a:prstGeom>
              <a:noFill/>
              <a:ln w="12700" cap="sq" algn="ctr">
                <a:solidFill>
                  <a:srgbClr val="0000FF"/>
                </a:solidFill>
                <a:round/>
                <a:headEnd type="none" w="sm" len="sm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37" name="Straight Arrow Connector 184"/>
              <p:cNvCxnSpPr>
                <a:cxnSpLocks noChangeShapeType="1"/>
              </p:cNvCxnSpPr>
              <p:nvPr/>
            </p:nvCxnSpPr>
            <p:spPr bwMode="auto">
              <a:xfrm rot="5400000" flipV="1">
                <a:off x="5219102" y="4892564"/>
                <a:ext cx="322037" cy="0"/>
              </a:xfrm>
              <a:prstGeom prst="straightConnector1">
                <a:avLst/>
              </a:prstGeom>
              <a:noFill/>
              <a:ln w="12700" cap="sq" algn="ctr">
                <a:solidFill>
                  <a:srgbClr val="0000FF"/>
                </a:solidFill>
                <a:round/>
                <a:headEnd type="none" w="sm" len="sm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155" name="TextBox 154"/>
          <p:cNvSpPr txBox="1"/>
          <p:nvPr/>
        </p:nvSpPr>
        <p:spPr>
          <a:xfrm>
            <a:off x="7416801" y="2144174"/>
            <a:ext cx="4277783" cy="12573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>
            <a:spAutoFit/>
          </a:bodyPr>
          <a:lstStyle/>
          <a:p>
            <a:pPr marL="365125" indent="-365125"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GB" sz="28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Any induced voltage in coil?</a:t>
            </a:r>
          </a:p>
          <a:p>
            <a:pPr marL="365125" indent="-365125"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GB" sz="28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Why?</a:t>
            </a:r>
          </a:p>
        </p:txBody>
      </p:sp>
      <p:sp>
        <p:nvSpPr>
          <p:cNvPr id="9224" name="TextBox 155"/>
          <p:cNvSpPr txBox="1">
            <a:spLocks noChangeArrowheads="1"/>
          </p:cNvSpPr>
          <p:nvPr/>
        </p:nvSpPr>
        <p:spPr bwMode="auto">
          <a:xfrm>
            <a:off x="7933382" y="1182149"/>
            <a:ext cx="2865967" cy="7715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altLang="en-US" sz="2800" b="1" dirty="0">
                <a:solidFill>
                  <a:srgbClr val="C00000"/>
                </a:solidFill>
                <a:latin typeface="+mn-lt"/>
              </a:rPr>
              <a:t>Magnet is stationary</a:t>
            </a:r>
          </a:p>
        </p:txBody>
      </p:sp>
      <p:sp>
        <p:nvSpPr>
          <p:cNvPr id="157" name="TextBox 156"/>
          <p:cNvSpPr txBox="1">
            <a:spLocks noChangeArrowheads="1"/>
          </p:cNvSpPr>
          <p:nvPr/>
        </p:nvSpPr>
        <p:spPr bwMode="auto">
          <a:xfrm>
            <a:off x="7526518" y="4356943"/>
            <a:ext cx="3822700" cy="4381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65125" indent="-365125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altLang="en-US" sz="2800" b="1" dirty="0">
                <a:solidFill>
                  <a:srgbClr val="C00000"/>
                </a:solidFill>
                <a:latin typeface="+mn-lt"/>
              </a:rPr>
              <a:t>Constant current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7416800" y="5014168"/>
            <a:ext cx="4277784" cy="12573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>
            <a:spAutoFit/>
          </a:bodyPr>
          <a:lstStyle/>
          <a:p>
            <a:pPr marL="365125" indent="-365125"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GB" sz="28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Any induced voltage in coil?</a:t>
            </a:r>
          </a:p>
          <a:p>
            <a:pPr marL="365125" indent="-365125"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GB" sz="28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Why?</a:t>
            </a:r>
          </a:p>
        </p:txBody>
      </p:sp>
      <p:sp>
        <p:nvSpPr>
          <p:cNvPr id="3" name="Rectangle 2"/>
          <p:cNvSpPr/>
          <p:nvPr/>
        </p:nvSpPr>
        <p:spPr>
          <a:xfrm>
            <a:off x="2907307" y="3216808"/>
            <a:ext cx="2455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b="1" dirty="0">
                <a:solidFill>
                  <a:schemeClr val="tx2"/>
                </a:solidFill>
                <a:cs typeface="Times New Roman" pitchFamily="18" charset="0"/>
              </a:rPr>
              <a:t>THE BASIC INDUCTOR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3196511" y="5584425"/>
            <a:ext cx="2455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b="1" dirty="0">
                <a:solidFill>
                  <a:schemeClr val="tx2"/>
                </a:solidFill>
                <a:cs typeface="Times New Roman" pitchFamily="18" charset="0"/>
              </a:rPr>
              <a:t>THE BASIC INDUCTOR</a:t>
            </a:r>
          </a:p>
        </p:txBody>
      </p:sp>
      <p:sp>
        <p:nvSpPr>
          <p:cNvPr id="162" name="Rectangle 4"/>
          <p:cNvSpPr>
            <a:spLocks noChangeArrowheads="1"/>
          </p:cNvSpPr>
          <p:nvPr/>
        </p:nvSpPr>
        <p:spPr bwMode="auto">
          <a:xfrm>
            <a:off x="318934" y="142882"/>
            <a:ext cx="411683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GB" altLang="en-US" sz="3600" dirty="0">
                <a:solidFill>
                  <a:schemeClr val="tx2"/>
                </a:solidFill>
                <a:latin typeface="+mn-lt"/>
                <a:cs typeface="Times New Roman" pitchFamily="18" charset="0"/>
              </a:rPr>
              <a:t> The Basic Inductor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910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 animBg="1"/>
      <p:bldP spid="158" grpId="0" animBg="1"/>
      <p:bldP spid="15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2"/>
          <p:cNvGrpSpPr>
            <a:grpSpLocks/>
          </p:cNvGrpSpPr>
          <p:nvPr/>
        </p:nvGrpSpPr>
        <p:grpSpPr bwMode="auto">
          <a:xfrm>
            <a:off x="1120856" y="857026"/>
            <a:ext cx="5706533" cy="2314575"/>
            <a:chOff x="2211388" y="2682875"/>
            <a:chExt cx="4849812" cy="2622550"/>
          </a:xfrm>
        </p:grpSpPr>
        <p:sp>
          <p:nvSpPr>
            <p:cNvPr id="59" name="Rectangle 2"/>
            <p:cNvSpPr>
              <a:spLocks noChangeArrowheads="1"/>
            </p:cNvSpPr>
            <p:nvPr/>
          </p:nvSpPr>
          <p:spPr bwMode="auto">
            <a:xfrm>
              <a:off x="3330299" y="3573247"/>
              <a:ext cx="2642572" cy="89576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60" name="Text Box 38"/>
            <p:cNvSpPr txBox="1">
              <a:spLocks noChangeArrowheads="1"/>
            </p:cNvSpPr>
            <p:nvPr/>
          </p:nvSpPr>
          <p:spPr bwMode="auto">
            <a:xfrm>
              <a:off x="3418445" y="3650592"/>
              <a:ext cx="290452" cy="5230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defRPr/>
              </a:pPr>
              <a:r>
                <a:rPr lang="en-GB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</a:rPr>
                <a:t>S</a:t>
              </a:r>
            </a:p>
          </p:txBody>
        </p:sp>
        <p:sp>
          <p:nvSpPr>
            <p:cNvPr id="61" name="Text Box 39"/>
            <p:cNvSpPr txBox="1">
              <a:spLocks noChangeArrowheads="1"/>
            </p:cNvSpPr>
            <p:nvPr/>
          </p:nvSpPr>
          <p:spPr bwMode="auto">
            <a:xfrm>
              <a:off x="5238923" y="3650592"/>
              <a:ext cx="331322" cy="5230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defRPr/>
              </a:pPr>
              <a:r>
                <a:rPr lang="en-GB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</a:rPr>
                <a:t>N</a:t>
              </a:r>
            </a:p>
          </p:txBody>
        </p:sp>
        <p:grpSp>
          <p:nvGrpSpPr>
            <p:cNvPr id="10375" name="Group 5"/>
            <p:cNvGrpSpPr>
              <a:grpSpLocks/>
            </p:cNvGrpSpPr>
            <p:nvPr/>
          </p:nvGrpSpPr>
          <p:grpSpPr bwMode="auto">
            <a:xfrm>
              <a:off x="2211388" y="2682875"/>
              <a:ext cx="4849812" cy="2622550"/>
              <a:chOff x="1393" y="1690"/>
              <a:chExt cx="3055" cy="1652"/>
            </a:xfrm>
          </p:grpSpPr>
          <p:grpSp>
            <p:nvGrpSpPr>
              <p:cNvPr id="10376" name="Group 9"/>
              <p:cNvGrpSpPr>
                <a:grpSpLocks/>
              </p:cNvGrpSpPr>
              <p:nvPr/>
            </p:nvGrpSpPr>
            <p:grpSpPr bwMode="auto">
              <a:xfrm>
                <a:off x="1771" y="2038"/>
                <a:ext cx="2277" cy="291"/>
                <a:chOff x="1344" y="762"/>
                <a:chExt cx="2496" cy="528"/>
              </a:xfrm>
            </p:grpSpPr>
            <p:sp>
              <p:nvSpPr>
                <p:cNvPr id="10402" name="Oval 3"/>
                <p:cNvSpPr>
                  <a:spLocks noChangeArrowheads="1"/>
                </p:cNvSpPr>
                <p:nvPr/>
              </p:nvSpPr>
              <p:spPr bwMode="auto">
                <a:xfrm>
                  <a:off x="1344" y="762"/>
                  <a:ext cx="2496" cy="528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eaLnBrk="1" hangingPunct="1"/>
                  <a:endParaRPr lang="en-US" altLang="en-US">
                    <a:latin typeface="+mn-lt"/>
                  </a:endParaRPr>
                </a:p>
              </p:txBody>
            </p:sp>
            <p:sp>
              <p:nvSpPr>
                <p:cNvPr id="10403" name="Line 6"/>
                <p:cNvSpPr>
                  <a:spLocks noChangeShapeType="1"/>
                </p:cNvSpPr>
                <p:nvPr/>
              </p:nvSpPr>
              <p:spPr bwMode="auto">
                <a:xfrm flipV="1">
                  <a:off x="1770" y="810"/>
                  <a:ext cx="96" cy="18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prstDash val="sysDot"/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SG"/>
                </a:p>
              </p:txBody>
            </p:sp>
            <p:sp>
              <p:nvSpPr>
                <p:cNvPr id="10404" name="Line 7"/>
                <p:cNvSpPr>
                  <a:spLocks noChangeShapeType="1"/>
                </p:cNvSpPr>
                <p:nvPr/>
              </p:nvSpPr>
              <p:spPr bwMode="auto">
                <a:xfrm>
                  <a:off x="3186" y="792"/>
                  <a:ext cx="120" cy="12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prstDash val="sysDot"/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SG"/>
                </a:p>
              </p:txBody>
            </p:sp>
            <p:sp>
              <p:nvSpPr>
                <p:cNvPr id="10405" name="Line 8"/>
                <p:cNvSpPr>
                  <a:spLocks noChangeShapeType="1"/>
                </p:cNvSpPr>
                <p:nvPr/>
              </p:nvSpPr>
              <p:spPr bwMode="auto">
                <a:xfrm flipH="1" flipV="1">
                  <a:off x="1902" y="1248"/>
                  <a:ext cx="120" cy="12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prstDash val="sysDot"/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SG"/>
                </a:p>
              </p:txBody>
            </p:sp>
          </p:grpSp>
          <p:grpSp>
            <p:nvGrpSpPr>
              <p:cNvPr id="10377" name="Group 20"/>
              <p:cNvGrpSpPr>
                <a:grpSpLocks/>
              </p:cNvGrpSpPr>
              <p:nvPr/>
            </p:nvGrpSpPr>
            <p:grpSpPr bwMode="auto">
              <a:xfrm>
                <a:off x="1590" y="1859"/>
                <a:ext cx="2623" cy="555"/>
                <a:chOff x="1140" y="588"/>
                <a:chExt cx="2874" cy="708"/>
              </a:xfrm>
            </p:grpSpPr>
            <p:sp>
              <p:nvSpPr>
                <p:cNvPr id="10398" name="Oval 11"/>
                <p:cNvSpPr>
                  <a:spLocks noChangeArrowheads="1"/>
                </p:cNvSpPr>
                <p:nvPr/>
              </p:nvSpPr>
              <p:spPr bwMode="auto">
                <a:xfrm>
                  <a:off x="1140" y="588"/>
                  <a:ext cx="2874" cy="708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eaLnBrk="1" hangingPunct="1"/>
                  <a:endParaRPr lang="en-US" altLang="en-US">
                    <a:latin typeface="+mn-lt"/>
                  </a:endParaRPr>
                </a:p>
              </p:txBody>
            </p:sp>
            <p:sp>
              <p:nvSpPr>
                <p:cNvPr id="10399" name="Line 12"/>
                <p:cNvSpPr>
                  <a:spLocks noChangeShapeType="1"/>
                </p:cNvSpPr>
                <p:nvPr/>
              </p:nvSpPr>
              <p:spPr bwMode="auto">
                <a:xfrm flipV="1">
                  <a:off x="1631" y="652"/>
                  <a:ext cx="110" cy="25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prstDash val="sysDot"/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SG"/>
                </a:p>
              </p:txBody>
            </p:sp>
            <p:sp>
              <p:nvSpPr>
                <p:cNvPr id="10400" name="Line 13"/>
                <p:cNvSpPr>
                  <a:spLocks noChangeShapeType="1"/>
                </p:cNvSpPr>
                <p:nvPr/>
              </p:nvSpPr>
              <p:spPr bwMode="auto">
                <a:xfrm>
                  <a:off x="3261" y="628"/>
                  <a:ext cx="138" cy="16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prstDash val="sysDot"/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SG"/>
                </a:p>
              </p:txBody>
            </p:sp>
            <p:sp>
              <p:nvSpPr>
                <p:cNvPr id="10401" name="Line 14"/>
                <p:cNvSpPr>
                  <a:spLocks noChangeShapeType="1"/>
                </p:cNvSpPr>
                <p:nvPr/>
              </p:nvSpPr>
              <p:spPr bwMode="auto">
                <a:xfrm flipH="1" flipV="1">
                  <a:off x="2149" y="1276"/>
                  <a:ext cx="138" cy="16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prstDash val="sysDot"/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SG"/>
                </a:p>
              </p:txBody>
            </p:sp>
          </p:grpSp>
          <p:grpSp>
            <p:nvGrpSpPr>
              <p:cNvPr id="10378" name="Group 21"/>
              <p:cNvGrpSpPr>
                <a:grpSpLocks/>
              </p:cNvGrpSpPr>
              <p:nvPr/>
            </p:nvGrpSpPr>
            <p:grpSpPr bwMode="auto">
              <a:xfrm>
                <a:off x="1393" y="1690"/>
                <a:ext cx="3022" cy="801"/>
                <a:chOff x="930" y="384"/>
                <a:chExt cx="3312" cy="1023"/>
              </a:xfrm>
            </p:grpSpPr>
            <p:sp>
              <p:nvSpPr>
                <p:cNvPr id="10394" name="Oval 16"/>
                <p:cNvSpPr>
                  <a:spLocks noChangeArrowheads="1"/>
                </p:cNvSpPr>
                <p:nvPr/>
              </p:nvSpPr>
              <p:spPr bwMode="auto">
                <a:xfrm>
                  <a:off x="930" y="384"/>
                  <a:ext cx="3312" cy="102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eaLnBrk="1" hangingPunct="1"/>
                  <a:endParaRPr lang="en-US" altLang="en-US">
                    <a:latin typeface="+mn-lt"/>
                  </a:endParaRPr>
                </a:p>
              </p:txBody>
            </p:sp>
            <p:sp>
              <p:nvSpPr>
                <p:cNvPr id="10395" name="Line 17"/>
                <p:cNvSpPr>
                  <a:spLocks noChangeShapeType="1"/>
                </p:cNvSpPr>
                <p:nvPr/>
              </p:nvSpPr>
              <p:spPr bwMode="auto">
                <a:xfrm flipV="1">
                  <a:off x="1495" y="477"/>
                  <a:ext cx="128" cy="35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prstDash val="sysDot"/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SG"/>
                </a:p>
              </p:txBody>
            </p:sp>
            <p:sp>
              <p:nvSpPr>
                <p:cNvPr id="10396" name="Line 18"/>
                <p:cNvSpPr>
                  <a:spLocks noChangeShapeType="1"/>
                </p:cNvSpPr>
                <p:nvPr/>
              </p:nvSpPr>
              <p:spPr bwMode="auto">
                <a:xfrm>
                  <a:off x="3374" y="442"/>
                  <a:ext cx="159" cy="23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prstDash val="sysDot"/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SG"/>
                </a:p>
              </p:txBody>
            </p:sp>
            <p:sp>
              <p:nvSpPr>
                <p:cNvPr id="10397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408" y="1400"/>
                  <a:ext cx="160" cy="7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prstDash val="sysDot"/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SG"/>
                </a:p>
              </p:txBody>
            </p:sp>
          </p:grpSp>
          <p:grpSp>
            <p:nvGrpSpPr>
              <p:cNvPr id="10379" name="Group 22"/>
              <p:cNvGrpSpPr>
                <a:grpSpLocks/>
              </p:cNvGrpSpPr>
              <p:nvPr/>
            </p:nvGrpSpPr>
            <p:grpSpPr bwMode="auto">
              <a:xfrm flipV="1">
                <a:off x="1765" y="2710"/>
                <a:ext cx="2278" cy="291"/>
                <a:chOff x="1344" y="762"/>
                <a:chExt cx="2496" cy="528"/>
              </a:xfrm>
            </p:grpSpPr>
            <p:sp>
              <p:nvSpPr>
                <p:cNvPr id="10390" name="Oval 23"/>
                <p:cNvSpPr>
                  <a:spLocks noChangeArrowheads="1"/>
                </p:cNvSpPr>
                <p:nvPr/>
              </p:nvSpPr>
              <p:spPr bwMode="auto">
                <a:xfrm>
                  <a:off x="1344" y="762"/>
                  <a:ext cx="2496" cy="528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eaLnBrk="1" hangingPunct="1"/>
                  <a:endParaRPr lang="en-US" altLang="en-US">
                    <a:latin typeface="+mn-lt"/>
                  </a:endParaRPr>
                </a:p>
              </p:txBody>
            </p:sp>
            <p:sp>
              <p:nvSpPr>
                <p:cNvPr id="10391" name="Line 24"/>
                <p:cNvSpPr>
                  <a:spLocks noChangeShapeType="1"/>
                </p:cNvSpPr>
                <p:nvPr/>
              </p:nvSpPr>
              <p:spPr bwMode="auto">
                <a:xfrm flipV="1">
                  <a:off x="1770" y="810"/>
                  <a:ext cx="96" cy="18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prstDash val="sysDot"/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SG"/>
                </a:p>
              </p:txBody>
            </p:sp>
            <p:sp>
              <p:nvSpPr>
                <p:cNvPr id="10392" name="Line 25"/>
                <p:cNvSpPr>
                  <a:spLocks noChangeShapeType="1"/>
                </p:cNvSpPr>
                <p:nvPr/>
              </p:nvSpPr>
              <p:spPr bwMode="auto">
                <a:xfrm>
                  <a:off x="3186" y="792"/>
                  <a:ext cx="120" cy="12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prstDash val="sysDot"/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SG"/>
                </a:p>
              </p:txBody>
            </p:sp>
            <p:sp>
              <p:nvSpPr>
                <p:cNvPr id="10393" name="Line 26"/>
                <p:cNvSpPr>
                  <a:spLocks noChangeShapeType="1"/>
                </p:cNvSpPr>
                <p:nvPr/>
              </p:nvSpPr>
              <p:spPr bwMode="auto">
                <a:xfrm flipH="1" flipV="1">
                  <a:off x="1902" y="1248"/>
                  <a:ext cx="120" cy="12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prstDash val="sysDot"/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SG"/>
                </a:p>
              </p:txBody>
            </p:sp>
          </p:grpSp>
          <p:grpSp>
            <p:nvGrpSpPr>
              <p:cNvPr id="10380" name="Group 27"/>
              <p:cNvGrpSpPr>
                <a:grpSpLocks/>
              </p:cNvGrpSpPr>
              <p:nvPr/>
            </p:nvGrpSpPr>
            <p:grpSpPr bwMode="auto">
              <a:xfrm flipV="1">
                <a:off x="1596" y="2621"/>
                <a:ext cx="2622" cy="554"/>
                <a:chOff x="1140" y="588"/>
                <a:chExt cx="2874" cy="708"/>
              </a:xfrm>
            </p:grpSpPr>
            <p:sp>
              <p:nvSpPr>
                <p:cNvPr id="10386" name="Oval 28"/>
                <p:cNvSpPr>
                  <a:spLocks noChangeArrowheads="1"/>
                </p:cNvSpPr>
                <p:nvPr/>
              </p:nvSpPr>
              <p:spPr bwMode="auto">
                <a:xfrm>
                  <a:off x="1140" y="588"/>
                  <a:ext cx="2874" cy="708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eaLnBrk="1" hangingPunct="1"/>
                  <a:endParaRPr lang="en-US" altLang="en-US">
                    <a:latin typeface="+mn-lt"/>
                  </a:endParaRPr>
                </a:p>
              </p:txBody>
            </p:sp>
            <p:sp>
              <p:nvSpPr>
                <p:cNvPr id="10387" name="Line 29"/>
                <p:cNvSpPr>
                  <a:spLocks noChangeShapeType="1"/>
                </p:cNvSpPr>
                <p:nvPr/>
              </p:nvSpPr>
              <p:spPr bwMode="auto">
                <a:xfrm flipV="1">
                  <a:off x="1631" y="652"/>
                  <a:ext cx="110" cy="25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prstDash val="sysDot"/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SG"/>
                </a:p>
              </p:txBody>
            </p:sp>
            <p:sp>
              <p:nvSpPr>
                <p:cNvPr id="10388" name="Line 30"/>
                <p:cNvSpPr>
                  <a:spLocks noChangeShapeType="1"/>
                </p:cNvSpPr>
                <p:nvPr/>
              </p:nvSpPr>
              <p:spPr bwMode="auto">
                <a:xfrm>
                  <a:off x="3261" y="628"/>
                  <a:ext cx="138" cy="16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prstDash val="sysDot"/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SG"/>
                </a:p>
              </p:txBody>
            </p:sp>
            <p:sp>
              <p:nvSpPr>
                <p:cNvPr id="10389" name="Line 31"/>
                <p:cNvSpPr>
                  <a:spLocks noChangeShapeType="1"/>
                </p:cNvSpPr>
                <p:nvPr/>
              </p:nvSpPr>
              <p:spPr bwMode="auto">
                <a:xfrm flipH="1" flipV="1">
                  <a:off x="2149" y="1276"/>
                  <a:ext cx="138" cy="16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prstDash val="sysDot"/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SG"/>
                </a:p>
              </p:txBody>
            </p:sp>
          </p:grpSp>
          <p:grpSp>
            <p:nvGrpSpPr>
              <p:cNvPr id="10381" name="Group 32"/>
              <p:cNvGrpSpPr>
                <a:grpSpLocks/>
              </p:cNvGrpSpPr>
              <p:nvPr/>
            </p:nvGrpSpPr>
            <p:grpSpPr bwMode="auto">
              <a:xfrm flipV="1">
                <a:off x="1426" y="2541"/>
                <a:ext cx="3022" cy="801"/>
                <a:chOff x="930" y="384"/>
                <a:chExt cx="3312" cy="1023"/>
              </a:xfrm>
            </p:grpSpPr>
            <p:sp>
              <p:nvSpPr>
                <p:cNvPr id="10382" name="Oval 33"/>
                <p:cNvSpPr>
                  <a:spLocks noChangeArrowheads="1"/>
                </p:cNvSpPr>
                <p:nvPr/>
              </p:nvSpPr>
              <p:spPr bwMode="auto">
                <a:xfrm>
                  <a:off x="930" y="384"/>
                  <a:ext cx="3312" cy="102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eaLnBrk="1" hangingPunct="1"/>
                  <a:endParaRPr lang="en-US" altLang="en-US">
                    <a:latin typeface="+mn-lt"/>
                  </a:endParaRPr>
                </a:p>
              </p:txBody>
            </p:sp>
            <p:sp>
              <p:nvSpPr>
                <p:cNvPr id="10383" name="Line 34"/>
                <p:cNvSpPr>
                  <a:spLocks noChangeShapeType="1"/>
                </p:cNvSpPr>
                <p:nvPr/>
              </p:nvSpPr>
              <p:spPr bwMode="auto">
                <a:xfrm flipV="1">
                  <a:off x="1495" y="477"/>
                  <a:ext cx="128" cy="35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prstDash val="sysDot"/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SG"/>
                </a:p>
              </p:txBody>
            </p:sp>
            <p:sp>
              <p:nvSpPr>
                <p:cNvPr id="10384" name="Line 35"/>
                <p:cNvSpPr>
                  <a:spLocks noChangeShapeType="1"/>
                </p:cNvSpPr>
                <p:nvPr/>
              </p:nvSpPr>
              <p:spPr bwMode="auto">
                <a:xfrm>
                  <a:off x="3374" y="442"/>
                  <a:ext cx="159" cy="23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prstDash val="sysDot"/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SG"/>
                </a:p>
              </p:txBody>
            </p:sp>
            <p:sp>
              <p:nvSpPr>
                <p:cNvPr id="10385" name="Line 36"/>
                <p:cNvSpPr>
                  <a:spLocks noChangeShapeType="1"/>
                </p:cNvSpPr>
                <p:nvPr/>
              </p:nvSpPr>
              <p:spPr bwMode="auto">
                <a:xfrm flipH="1">
                  <a:off x="2408" y="1400"/>
                  <a:ext cx="160" cy="7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prstDash val="sysDot"/>
                  <a:round/>
                  <a:headEnd type="stealth" w="lg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SG"/>
                </a:p>
              </p:txBody>
            </p:sp>
          </p:grpSp>
        </p:grpSp>
      </p:grpSp>
      <p:grpSp>
        <p:nvGrpSpPr>
          <p:cNvPr id="10244" name="Group 94"/>
          <p:cNvGrpSpPr>
            <a:grpSpLocks/>
          </p:cNvGrpSpPr>
          <p:nvPr/>
        </p:nvGrpSpPr>
        <p:grpSpPr bwMode="auto">
          <a:xfrm>
            <a:off x="1582289" y="2500089"/>
            <a:ext cx="4572000" cy="1347787"/>
            <a:chOff x="3810382" y="2310199"/>
            <a:chExt cx="3813175" cy="1498601"/>
          </a:xfrm>
        </p:grpSpPr>
        <p:grpSp>
          <p:nvGrpSpPr>
            <p:cNvPr id="10336" name="Group 5"/>
            <p:cNvGrpSpPr>
              <a:grpSpLocks/>
            </p:cNvGrpSpPr>
            <p:nvPr/>
          </p:nvGrpSpPr>
          <p:grpSpPr bwMode="auto">
            <a:xfrm>
              <a:off x="4727957" y="2326074"/>
              <a:ext cx="2286000" cy="987425"/>
              <a:chOff x="1488" y="2640"/>
              <a:chExt cx="1440" cy="1200"/>
            </a:xfrm>
          </p:grpSpPr>
          <p:grpSp>
            <p:nvGrpSpPr>
              <p:cNvPr id="10348" name="Group 6"/>
              <p:cNvGrpSpPr>
                <a:grpSpLocks/>
              </p:cNvGrpSpPr>
              <p:nvPr/>
            </p:nvGrpSpPr>
            <p:grpSpPr bwMode="auto">
              <a:xfrm>
                <a:off x="1488" y="2640"/>
                <a:ext cx="240" cy="1200"/>
                <a:chOff x="1488" y="2640"/>
                <a:chExt cx="240" cy="1200"/>
              </a:xfrm>
            </p:grpSpPr>
            <p:sp>
              <p:nvSpPr>
                <p:cNvPr id="10369" name="Arc 7"/>
                <p:cNvSpPr>
                  <a:spLocks/>
                </p:cNvSpPr>
                <p:nvPr/>
              </p:nvSpPr>
              <p:spPr bwMode="auto">
                <a:xfrm>
                  <a:off x="1488" y="2640"/>
                  <a:ext cx="192" cy="864"/>
                </a:xfrm>
                <a:custGeom>
                  <a:avLst/>
                  <a:gdLst>
                    <a:gd name="T0" fmla="*/ 0 w 21592"/>
                    <a:gd name="T1" fmla="*/ 0 h 21600"/>
                    <a:gd name="T2" fmla="*/ 0 w 21592"/>
                    <a:gd name="T3" fmla="*/ 0 h 21600"/>
                    <a:gd name="T4" fmla="*/ 0 w 21592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592"/>
                    <a:gd name="T10" fmla="*/ 0 h 21600"/>
                    <a:gd name="T11" fmla="*/ 21592 w 21592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592" h="21600" fill="none" extrusionOk="0">
                      <a:moveTo>
                        <a:pt x="-1" y="0"/>
                      </a:moveTo>
                      <a:cubicBezTo>
                        <a:pt x="11701" y="0"/>
                        <a:pt x="21275" y="9318"/>
                        <a:pt x="21592" y="21015"/>
                      </a:cubicBezTo>
                    </a:path>
                    <a:path w="21592" h="21600" stroke="0" extrusionOk="0">
                      <a:moveTo>
                        <a:pt x="-1" y="0"/>
                      </a:moveTo>
                      <a:cubicBezTo>
                        <a:pt x="11701" y="0"/>
                        <a:pt x="21275" y="9318"/>
                        <a:pt x="21592" y="21015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57150" cap="sq">
                  <a:solidFill>
                    <a:srgbClr val="0000FF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SG"/>
                </a:p>
              </p:txBody>
            </p:sp>
            <p:sp>
              <p:nvSpPr>
                <p:cNvPr id="10370" name="Arc 8"/>
                <p:cNvSpPr>
                  <a:spLocks/>
                </p:cNvSpPr>
                <p:nvPr/>
              </p:nvSpPr>
              <p:spPr bwMode="auto">
                <a:xfrm>
                  <a:off x="1536" y="3072"/>
                  <a:ext cx="144" cy="768"/>
                </a:xfrm>
                <a:custGeom>
                  <a:avLst/>
                  <a:gdLst>
                    <a:gd name="T0" fmla="*/ 0 w 43200"/>
                    <a:gd name="T1" fmla="*/ 0 h 38738"/>
                    <a:gd name="T2" fmla="*/ 0 w 43200"/>
                    <a:gd name="T3" fmla="*/ 0 h 38738"/>
                    <a:gd name="T4" fmla="*/ 0 w 43200"/>
                    <a:gd name="T5" fmla="*/ 0 h 38738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38738"/>
                    <a:gd name="T11" fmla="*/ 43200 w 43200"/>
                    <a:gd name="T12" fmla="*/ 38738 h 3873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38738" fill="none" extrusionOk="0">
                      <a:moveTo>
                        <a:pt x="34747" y="-1"/>
                      </a:moveTo>
                      <a:cubicBezTo>
                        <a:pt x="40075" y="4087"/>
                        <a:pt x="43200" y="10421"/>
                        <a:pt x="43200" y="17138"/>
                      </a:cubicBezTo>
                      <a:cubicBezTo>
                        <a:pt x="43200" y="29067"/>
                        <a:pt x="33529" y="38738"/>
                        <a:pt x="21600" y="38738"/>
                      </a:cubicBezTo>
                      <a:cubicBezTo>
                        <a:pt x="9670" y="38738"/>
                        <a:pt x="0" y="29067"/>
                        <a:pt x="0" y="17138"/>
                      </a:cubicBezTo>
                      <a:cubicBezTo>
                        <a:pt x="-1" y="14782"/>
                        <a:pt x="385" y="12442"/>
                        <a:pt x="1140" y="10210"/>
                      </a:cubicBezTo>
                    </a:path>
                    <a:path w="43200" h="38738" stroke="0" extrusionOk="0">
                      <a:moveTo>
                        <a:pt x="34747" y="-1"/>
                      </a:moveTo>
                      <a:cubicBezTo>
                        <a:pt x="40075" y="4087"/>
                        <a:pt x="43200" y="10421"/>
                        <a:pt x="43200" y="17138"/>
                      </a:cubicBezTo>
                      <a:cubicBezTo>
                        <a:pt x="43200" y="29067"/>
                        <a:pt x="33529" y="38738"/>
                        <a:pt x="21600" y="38738"/>
                      </a:cubicBezTo>
                      <a:cubicBezTo>
                        <a:pt x="9670" y="38738"/>
                        <a:pt x="0" y="29067"/>
                        <a:pt x="0" y="17138"/>
                      </a:cubicBezTo>
                      <a:cubicBezTo>
                        <a:pt x="-1" y="14782"/>
                        <a:pt x="385" y="12442"/>
                        <a:pt x="1140" y="10210"/>
                      </a:cubicBezTo>
                      <a:lnTo>
                        <a:pt x="21600" y="17138"/>
                      </a:lnTo>
                      <a:lnTo>
                        <a:pt x="34747" y="-1"/>
                      </a:lnTo>
                      <a:close/>
                    </a:path>
                  </a:pathLst>
                </a:custGeom>
                <a:noFill/>
                <a:ln w="57150" cap="sq">
                  <a:solidFill>
                    <a:srgbClr val="0000FF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SG"/>
                </a:p>
              </p:txBody>
            </p:sp>
            <p:sp>
              <p:nvSpPr>
                <p:cNvPr id="10371" name="Arc 9"/>
                <p:cNvSpPr>
                  <a:spLocks/>
                </p:cNvSpPr>
                <p:nvPr/>
              </p:nvSpPr>
              <p:spPr bwMode="auto">
                <a:xfrm flipH="1">
                  <a:off x="1536" y="2640"/>
                  <a:ext cx="192" cy="912"/>
                </a:xfrm>
                <a:custGeom>
                  <a:avLst/>
                  <a:gdLst>
                    <a:gd name="T0" fmla="*/ 0 w 21592"/>
                    <a:gd name="T1" fmla="*/ 0 h 21600"/>
                    <a:gd name="T2" fmla="*/ 0 w 21592"/>
                    <a:gd name="T3" fmla="*/ 0 h 21600"/>
                    <a:gd name="T4" fmla="*/ 0 w 21592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592"/>
                    <a:gd name="T10" fmla="*/ 0 h 21600"/>
                    <a:gd name="T11" fmla="*/ 21592 w 21592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592" h="21600" fill="none" extrusionOk="0">
                      <a:moveTo>
                        <a:pt x="-1" y="0"/>
                      </a:moveTo>
                      <a:cubicBezTo>
                        <a:pt x="11701" y="0"/>
                        <a:pt x="21275" y="9318"/>
                        <a:pt x="21592" y="21015"/>
                      </a:cubicBezTo>
                    </a:path>
                    <a:path w="21592" h="21600" stroke="0" extrusionOk="0">
                      <a:moveTo>
                        <a:pt x="-1" y="0"/>
                      </a:moveTo>
                      <a:cubicBezTo>
                        <a:pt x="11701" y="0"/>
                        <a:pt x="21275" y="9318"/>
                        <a:pt x="21592" y="21015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57150" cap="sq">
                  <a:solidFill>
                    <a:srgbClr val="0000FF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SG"/>
                </a:p>
              </p:txBody>
            </p:sp>
          </p:grpSp>
          <p:grpSp>
            <p:nvGrpSpPr>
              <p:cNvPr id="10349" name="Group 10"/>
              <p:cNvGrpSpPr>
                <a:grpSpLocks/>
              </p:cNvGrpSpPr>
              <p:nvPr/>
            </p:nvGrpSpPr>
            <p:grpSpPr bwMode="auto">
              <a:xfrm>
                <a:off x="1728" y="2640"/>
                <a:ext cx="240" cy="1200"/>
                <a:chOff x="1488" y="2640"/>
                <a:chExt cx="240" cy="1200"/>
              </a:xfrm>
            </p:grpSpPr>
            <p:sp>
              <p:nvSpPr>
                <p:cNvPr id="10366" name="Arc 11"/>
                <p:cNvSpPr>
                  <a:spLocks/>
                </p:cNvSpPr>
                <p:nvPr/>
              </p:nvSpPr>
              <p:spPr bwMode="auto">
                <a:xfrm>
                  <a:off x="1488" y="2640"/>
                  <a:ext cx="192" cy="864"/>
                </a:xfrm>
                <a:custGeom>
                  <a:avLst/>
                  <a:gdLst>
                    <a:gd name="T0" fmla="*/ 0 w 21592"/>
                    <a:gd name="T1" fmla="*/ 0 h 21600"/>
                    <a:gd name="T2" fmla="*/ 0 w 21592"/>
                    <a:gd name="T3" fmla="*/ 0 h 21600"/>
                    <a:gd name="T4" fmla="*/ 0 w 21592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592"/>
                    <a:gd name="T10" fmla="*/ 0 h 21600"/>
                    <a:gd name="T11" fmla="*/ 21592 w 21592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592" h="21600" fill="none" extrusionOk="0">
                      <a:moveTo>
                        <a:pt x="-1" y="0"/>
                      </a:moveTo>
                      <a:cubicBezTo>
                        <a:pt x="11701" y="0"/>
                        <a:pt x="21275" y="9318"/>
                        <a:pt x="21592" y="21015"/>
                      </a:cubicBezTo>
                    </a:path>
                    <a:path w="21592" h="21600" stroke="0" extrusionOk="0">
                      <a:moveTo>
                        <a:pt x="-1" y="0"/>
                      </a:moveTo>
                      <a:cubicBezTo>
                        <a:pt x="11701" y="0"/>
                        <a:pt x="21275" y="9318"/>
                        <a:pt x="21592" y="21015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57150" cap="sq">
                  <a:solidFill>
                    <a:srgbClr val="0000FF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SG"/>
                </a:p>
              </p:txBody>
            </p:sp>
            <p:sp>
              <p:nvSpPr>
                <p:cNvPr id="10367" name="Arc 12"/>
                <p:cNvSpPr>
                  <a:spLocks/>
                </p:cNvSpPr>
                <p:nvPr/>
              </p:nvSpPr>
              <p:spPr bwMode="auto">
                <a:xfrm>
                  <a:off x="1536" y="3072"/>
                  <a:ext cx="144" cy="768"/>
                </a:xfrm>
                <a:custGeom>
                  <a:avLst/>
                  <a:gdLst>
                    <a:gd name="T0" fmla="*/ 0 w 43200"/>
                    <a:gd name="T1" fmla="*/ 0 h 38738"/>
                    <a:gd name="T2" fmla="*/ 0 w 43200"/>
                    <a:gd name="T3" fmla="*/ 0 h 38738"/>
                    <a:gd name="T4" fmla="*/ 0 w 43200"/>
                    <a:gd name="T5" fmla="*/ 0 h 38738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38738"/>
                    <a:gd name="T11" fmla="*/ 43200 w 43200"/>
                    <a:gd name="T12" fmla="*/ 38738 h 3873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38738" fill="none" extrusionOk="0">
                      <a:moveTo>
                        <a:pt x="34747" y="-1"/>
                      </a:moveTo>
                      <a:cubicBezTo>
                        <a:pt x="40075" y="4087"/>
                        <a:pt x="43200" y="10421"/>
                        <a:pt x="43200" y="17138"/>
                      </a:cubicBezTo>
                      <a:cubicBezTo>
                        <a:pt x="43200" y="29067"/>
                        <a:pt x="33529" y="38738"/>
                        <a:pt x="21600" y="38738"/>
                      </a:cubicBezTo>
                      <a:cubicBezTo>
                        <a:pt x="9670" y="38738"/>
                        <a:pt x="0" y="29067"/>
                        <a:pt x="0" y="17138"/>
                      </a:cubicBezTo>
                      <a:cubicBezTo>
                        <a:pt x="-1" y="14782"/>
                        <a:pt x="385" y="12442"/>
                        <a:pt x="1140" y="10210"/>
                      </a:cubicBezTo>
                    </a:path>
                    <a:path w="43200" h="38738" stroke="0" extrusionOk="0">
                      <a:moveTo>
                        <a:pt x="34747" y="-1"/>
                      </a:moveTo>
                      <a:cubicBezTo>
                        <a:pt x="40075" y="4087"/>
                        <a:pt x="43200" y="10421"/>
                        <a:pt x="43200" y="17138"/>
                      </a:cubicBezTo>
                      <a:cubicBezTo>
                        <a:pt x="43200" y="29067"/>
                        <a:pt x="33529" y="38738"/>
                        <a:pt x="21600" y="38738"/>
                      </a:cubicBezTo>
                      <a:cubicBezTo>
                        <a:pt x="9670" y="38738"/>
                        <a:pt x="0" y="29067"/>
                        <a:pt x="0" y="17138"/>
                      </a:cubicBezTo>
                      <a:cubicBezTo>
                        <a:pt x="-1" y="14782"/>
                        <a:pt x="385" y="12442"/>
                        <a:pt x="1140" y="10210"/>
                      </a:cubicBezTo>
                      <a:lnTo>
                        <a:pt x="21600" y="17138"/>
                      </a:lnTo>
                      <a:lnTo>
                        <a:pt x="34747" y="-1"/>
                      </a:lnTo>
                      <a:close/>
                    </a:path>
                  </a:pathLst>
                </a:custGeom>
                <a:noFill/>
                <a:ln w="57150" cap="sq">
                  <a:solidFill>
                    <a:srgbClr val="0000FF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SG"/>
                </a:p>
              </p:txBody>
            </p:sp>
            <p:sp>
              <p:nvSpPr>
                <p:cNvPr id="10368" name="Arc 13"/>
                <p:cNvSpPr>
                  <a:spLocks/>
                </p:cNvSpPr>
                <p:nvPr/>
              </p:nvSpPr>
              <p:spPr bwMode="auto">
                <a:xfrm flipH="1">
                  <a:off x="1536" y="2640"/>
                  <a:ext cx="192" cy="912"/>
                </a:xfrm>
                <a:custGeom>
                  <a:avLst/>
                  <a:gdLst>
                    <a:gd name="T0" fmla="*/ 0 w 21592"/>
                    <a:gd name="T1" fmla="*/ 0 h 21600"/>
                    <a:gd name="T2" fmla="*/ 0 w 21592"/>
                    <a:gd name="T3" fmla="*/ 0 h 21600"/>
                    <a:gd name="T4" fmla="*/ 0 w 21592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592"/>
                    <a:gd name="T10" fmla="*/ 0 h 21600"/>
                    <a:gd name="T11" fmla="*/ 21592 w 21592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592" h="21600" fill="none" extrusionOk="0">
                      <a:moveTo>
                        <a:pt x="-1" y="0"/>
                      </a:moveTo>
                      <a:cubicBezTo>
                        <a:pt x="11701" y="0"/>
                        <a:pt x="21275" y="9318"/>
                        <a:pt x="21592" y="21015"/>
                      </a:cubicBezTo>
                    </a:path>
                    <a:path w="21592" h="21600" stroke="0" extrusionOk="0">
                      <a:moveTo>
                        <a:pt x="-1" y="0"/>
                      </a:moveTo>
                      <a:cubicBezTo>
                        <a:pt x="11701" y="0"/>
                        <a:pt x="21275" y="9318"/>
                        <a:pt x="21592" y="21015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57150" cap="sq">
                  <a:solidFill>
                    <a:srgbClr val="0000FF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SG"/>
                </a:p>
              </p:txBody>
            </p:sp>
          </p:grpSp>
          <p:grpSp>
            <p:nvGrpSpPr>
              <p:cNvPr id="10350" name="Group 14"/>
              <p:cNvGrpSpPr>
                <a:grpSpLocks/>
              </p:cNvGrpSpPr>
              <p:nvPr/>
            </p:nvGrpSpPr>
            <p:grpSpPr bwMode="auto">
              <a:xfrm>
                <a:off x="2688" y="2640"/>
                <a:ext cx="240" cy="1200"/>
                <a:chOff x="1488" y="2640"/>
                <a:chExt cx="240" cy="1200"/>
              </a:xfrm>
            </p:grpSpPr>
            <p:sp>
              <p:nvSpPr>
                <p:cNvPr id="10363" name="Arc 15"/>
                <p:cNvSpPr>
                  <a:spLocks/>
                </p:cNvSpPr>
                <p:nvPr/>
              </p:nvSpPr>
              <p:spPr bwMode="auto">
                <a:xfrm>
                  <a:off x="1488" y="2640"/>
                  <a:ext cx="192" cy="864"/>
                </a:xfrm>
                <a:custGeom>
                  <a:avLst/>
                  <a:gdLst>
                    <a:gd name="T0" fmla="*/ 0 w 21592"/>
                    <a:gd name="T1" fmla="*/ 0 h 21600"/>
                    <a:gd name="T2" fmla="*/ 0 w 21592"/>
                    <a:gd name="T3" fmla="*/ 0 h 21600"/>
                    <a:gd name="T4" fmla="*/ 0 w 21592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592"/>
                    <a:gd name="T10" fmla="*/ 0 h 21600"/>
                    <a:gd name="T11" fmla="*/ 21592 w 21592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592" h="21600" fill="none" extrusionOk="0">
                      <a:moveTo>
                        <a:pt x="-1" y="0"/>
                      </a:moveTo>
                      <a:cubicBezTo>
                        <a:pt x="11701" y="0"/>
                        <a:pt x="21275" y="9318"/>
                        <a:pt x="21592" y="21015"/>
                      </a:cubicBezTo>
                    </a:path>
                    <a:path w="21592" h="21600" stroke="0" extrusionOk="0">
                      <a:moveTo>
                        <a:pt x="-1" y="0"/>
                      </a:moveTo>
                      <a:cubicBezTo>
                        <a:pt x="11701" y="0"/>
                        <a:pt x="21275" y="9318"/>
                        <a:pt x="21592" y="21015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57150" cap="sq">
                  <a:solidFill>
                    <a:srgbClr val="0000FF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SG"/>
                </a:p>
              </p:txBody>
            </p:sp>
            <p:sp>
              <p:nvSpPr>
                <p:cNvPr id="10364" name="Arc 16"/>
                <p:cNvSpPr>
                  <a:spLocks/>
                </p:cNvSpPr>
                <p:nvPr/>
              </p:nvSpPr>
              <p:spPr bwMode="auto">
                <a:xfrm>
                  <a:off x="1536" y="3072"/>
                  <a:ext cx="144" cy="768"/>
                </a:xfrm>
                <a:custGeom>
                  <a:avLst/>
                  <a:gdLst>
                    <a:gd name="T0" fmla="*/ 0 w 43200"/>
                    <a:gd name="T1" fmla="*/ 0 h 38738"/>
                    <a:gd name="T2" fmla="*/ 0 w 43200"/>
                    <a:gd name="T3" fmla="*/ 0 h 38738"/>
                    <a:gd name="T4" fmla="*/ 0 w 43200"/>
                    <a:gd name="T5" fmla="*/ 0 h 38738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38738"/>
                    <a:gd name="T11" fmla="*/ 43200 w 43200"/>
                    <a:gd name="T12" fmla="*/ 38738 h 3873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38738" fill="none" extrusionOk="0">
                      <a:moveTo>
                        <a:pt x="34747" y="-1"/>
                      </a:moveTo>
                      <a:cubicBezTo>
                        <a:pt x="40075" y="4087"/>
                        <a:pt x="43200" y="10421"/>
                        <a:pt x="43200" y="17138"/>
                      </a:cubicBezTo>
                      <a:cubicBezTo>
                        <a:pt x="43200" y="29067"/>
                        <a:pt x="33529" y="38738"/>
                        <a:pt x="21600" y="38738"/>
                      </a:cubicBezTo>
                      <a:cubicBezTo>
                        <a:pt x="9670" y="38738"/>
                        <a:pt x="0" y="29067"/>
                        <a:pt x="0" y="17138"/>
                      </a:cubicBezTo>
                      <a:cubicBezTo>
                        <a:pt x="-1" y="14782"/>
                        <a:pt x="385" y="12442"/>
                        <a:pt x="1140" y="10210"/>
                      </a:cubicBezTo>
                    </a:path>
                    <a:path w="43200" h="38738" stroke="0" extrusionOk="0">
                      <a:moveTo>
                        <a:pt x="34747" y="-1"/>
                      </a:moveTo>
                      <a:cubicBezTo>
                        <a:pt x="40075" y="4087"/>
                        <a:pt x="43200" y="10421"/>
                        <a:pt x="43200" y="17138"/>
                      </a:cubicBezTo>
                      <a:cubicBezTo>
                        <a:pt x="43200" y="29067"/>
                        <a:pt x="33529" y="38738"/>
                        <a:pt x="21600" y="38738"/>
                      </a:cubicBezTo>
                      <a:cubicBezTo>
                        <a:pt x="9670" y="38738"/>
                        <a:pt x="0" y="29067"/>
                        <a:pt x="0" y="17138"/>
                      </a:cubicBezTo>
                      <a:cubicBezTo>
                        <a:pt x="-1" y="14782"/>
                        <a:pt x="385" y="12442"/>
                        <a:pt x="1140" y="10210"/>
                      </a:cubicBezTo>
                      <a:lnTo>
                        <a:pt x="21600" y="17138"/>
                      </a:lnTo>
                      <a:lnTo>
                        <a:pt x="34747" y="-1"/>
                      </a:lnTo>
                      <a:close/>
                    </a:path>
                  </a:pathLst>
                </a:custGeom>
                <a:noFill/>
                <a:ln w="57150" cap="sq">
                  <a:solidFill>
                    <a:srgbClr val="0000FF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SG"/>
                </a:p>
              </p:txBody>
            </p:sp>
            <p:sp>
              <p:nvSpPr>
                <p:cNvPr id="10365" name="Arc 17"/>
                <p:cNvSpPr>
                  <a:spLocks/>
                </p:cNvSpPr>
                <p:nvPr/>
              </p:nvSpPr>
              <p:spPr bwMode="auto">
                <a:xfrm flipH="1">
                  <a:off x="1536" y="2640"/>
                  <a:ext cx="192" cy="912"/>
                </a:xfrm>
                <a:custGeom>
                  <a:avLst/>
                  <a:gdLst>
                    <a:gd name="T0" fmla="*/ 0 w 21592"/>
                    <a:gd name="T1" fmla="*/ 0 h 21600"/>
                    <a:gd name="T2" fmla="*/ 0 w 21592"/>
                    <a:gd name="T3" fmla="*/ 0 h 21600"/>
                    <a:gd name="T4" fmla="*/ 0 w 21592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592"/>
                    <a:gd name="T10" fmla="*/ 0 h 21600"/>
                    <a:gd name="T11" fmla="*/ 21592 w 21592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592" h="21600" fill="none" extrusionOk="0">
                      <a:moveTo>
                        <a:pt x="-1" y="0"/>
                      </a:moveTo>
                      <a:cubicBezTo>
                        <a:pt x="11701" y="0"/>
                        <a:pt x="21275" y="9318"/>
                        <a:pt x="21592" y="21015"/>
                      </a:cubicBezTo>
                    </a:path>
                    <a:path w="21592" h="21600" stroke="0" extrusionOk="0">
                      <a:moveTo>
                        <a:pt x="-1" y="0"/>
                      </a:moveTo>
                      <a:cubicBezTo>
                        <a:pt x="11701" y="0"/>
                        <a:pt x="21275" y="9318"/>
                        <a:pt x="21592" y="21015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57150" cap="sq">
                  <a:solidFill>
                    <a:srgbClr val="0000FF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SG"/>
                </a:p>
              </p:txBody>
            </p:sp>
          </p:grpSp>
          <p:grpSp>
            <p:nvGrpSpPr>
              <p:cNvPr id="10351" name="Group 18"/>
              <p:cNvGrpSpPr>
                <a:grpSpLocks/>
              </p:cNvGrpSpPr>
              <p:nvPr/>
            </p:nvGrpSpPr>
            <p:grpSpPr bwMode="auto">
              <a:xfrm>
                <a:off x="2448" y="2640"/>
                <a:ext cx="240" cy="1200"/>
                <a:chOff x="1488" y="2640"/>
                <a:chExt cx="240" cy="1200"/>
              </a:xfrm>
            </p:grpSpPr>
            <p:sp>
              <p:nvSpPr>
                <p:cNvPr id="10360" name="Arc 19"/>
                <p:cNvSpPr>
                  <a:spLocks/>
                </p:cNvSpPr>
                <p:nvPr/>
              </p:nvSpPr>
              <p:spPr bwMode="auto">
                <a:xfrm>
                  <a:off x="1488" y="2640"/>
                  <a:ext cx="192" cy="864"/>
                </a:xfrm>
                <a:custGeom>
                  <a:avLst/>
                  <a:gdLst>
                    <a:gd name="T0" fmla="*/ 0 w 21592"/>
                    <a:gd name="T1" fmla="*/ 0 h 21600"/>
                    <a:gd name="T2" fmla="*/ 0 w 21592"/>
                    <a:gd name="T3" fmla="*/ 0 h 21600"/>
                    <a:gd name="T4" fmla="*/ 0 w 21592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592"/>
                    <a:gd name="T10" fmla="*/ 0 h 21600"/>
                    <a:gd name="T11" fmla="*/ 21592 w 21592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592" h="21600" fill="none" extrusionOk="0">
                      <a:moveTo>
                        <a:pt x="-1" y="0"/>
                      </a:moveTo>
                      <a:cubicBezTo>
                        <a:pt x="11701" y="0"/>
                        <a:pt x="21275" y="9318"/>
                        <a:pt x="21592" y="21015"/>
                      </a:cubicBezTo>
                    </a:path>
                    <a:path w="21592" h="21600" stroke="0" extrusionOk="0">
                      <a:moveTo>
                        <a:pt x="-1" y="0"/>
                      </a:moveTo>
                      <a:cubicBezTo>
                        <a:pt x="11701" y="0"/>
                        <a:pt x="21275" y="9318"/>
                        <a:pt x="21592" y="21015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57150" cap="sq">
                  <a:solidFill>
                    <a:srgbClr val="0000FF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SG"/>
                </a:p>
              </p:txBody>
            </p:sp>
            <p:sp>
              <p:nvSpPr>
                <p:cNvPr id="10361" name="Arc 20"/>
                <p:cNvSpPr>
                  <a:spLocks/>
                </p:cNvSpPr>
                <p:nvPr/>
              </p:nvSpPr>
              <p:spPr bwMode="auto">
                <a:xfrm>
                  <a:off x="1536" y="3072"/>
                  <a:ext cx="144" cy="768"/>
                </a:xfrm>
                <a:custGeom>
                  <a:avLst/>
                  <a:gdLst>
                    <a:gd name="T0" fmla="*/ 0 w 43200"/>
                    <a:gd name="T1" fmla="*/ 0 h 38738"/>
                    <a:gd name="T2" fmla="*/ 0 w 43200"/>
                    <a:gd name="T3" fmla="*/ 0 h 38738"/>
                    <a:gd name="T4" fmla="*/ 0 w 43200"/>
                    <a:gd name="T5" fmla="*/ 0 h 38738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38738"/>
                    <a:gd name="T11" fmla="*/ 43200 w 43200"/>
                    <a:gd name="T12" fmla="*/ 38738 h 3873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38738" fill="none" extrusionOk="0">
                      <a:moveTo>
                        <a:pt x="34747" y="-1"/>
                      </a:moveTo>
                      <a:cubicBezTo>
                        <a:pt x="40075" y="4087"/>
                        <a:pt x="43200" y="10421"/>
                        <a:pt x="43200" y="17138"/>
                      </a:cubicBezTo>
                      <a:cubicBezTo>
                        <a:pt x="43200" y="29067"/>
                        <a:pt x="33529" y="38738"/>
                        <a:pt x="21600" y="38738"/>
                      </a:cubicBezTo>
                      <a:cubicBezTo>
                        <a:pt x="9670" y="38738"/>
                        <a:pt x="0" y="29067"/>
                        <a:pt x="0" y="17138"/>
                      </a:cubicBezTo>
                      <a:cubicBezTo>
                        <a:pt x="-1" y="14782"/>
                        <a:pt x="385" y="12442"/>
                        <a:pt x="1140" y="10210"/>
                      </a:cubicBezTo>
                    </a:path>
                    <a:path w="43200" h="38738" stroke="0" extrusionOk="0">
                      <a:moveTo>
                        <a:pt x="34747" y="-1"/>
                      </a:moveTo>
                      <a:cubicBezTo>
                        <a:pt x="40075" y="4087"/>
                        <a:pt x="43200" y="10421"/>
                        <a:pt x="43200" y="17138"/>
                      </a:cubicBezTo>
                      <a:cubicBezTo>
                        <a:pt x="43200" y="29067"/>
                        <a:pt x="33529" y="38738"/>
                        <a:pt x="21600" y="38738"/>
                      </a:cubicBezTo>
                      <a:cubicBezTo>
                        <a:pt x="9670" y="38738"/>
                        <a:pt x="0" y="29067"/>
                        <a:pt x="0" y="17138"/>
                      </a:cubicBezTo>
                      <a:cubicBezTo>
                        <a:pt x="-1" y="14782"/>
                        <a:pt x="385" y="12442"/>
                        <a:pt x="1140" y="10210"/>
                      </a:cubicBezTo>
                      <a:lnTo>
                        <a:pt x="21600" y="17138"/>
                      </a:lnTo>
                      <a:lnTo>
                        <a:pt x="34747" y="-1"/>
                      </a:lnTo>
                      <a:close/>
                    </a:path>
                  </a:pathLst>
                </a:custGeom>
                <a:noFill/>
                <a:ln w="57150" cap="sq">
                  <a:solidFill>
                    <a:srgbClr val="0000FF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SG"/>
                </a:p>
              </p:txBody>
            </p:sp>
            <p:sp>
              <p:nvSpPr>
                <p:cNvPr id="10362" name="Arc 21"/>
                <p:cNvSpPr>
                  <a:spLocks/>
                </p:cNvSpPr>
                <p:nvPr/>
              </p:nvSpPr>
              <p:spPr bwMode="auto">
                <a:xfrm flipH="1">
                  <a:off x="1536" y="2640"/>
                  <a:ext cx="192" cy="912"/>
                </a:xfrm>
                <a:custGeom>
                  <a:avLst/>
                  <a:gdLst>
                    <a:gd name="T0" fmla="*/ 0 w 21592"/>
                    <a:gd name="T1" fmla="*/ 0 h 21600"/>
                    <a:gd name="T2" fmla="*/ 0 w 21592"/>
                    <a:gd name="T3" fmla="*/ 0 h 21600"/>
                    <a:gd name="T4" fmla="*/ 0 w 21592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592"/>
                    <a:gd name="T10" fmla="*/ 0 h 21600"/>
                    <a:gd name="T11" fmla="*/ 21592 w 21592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592" h="21600" fill="none" extrusionOk="0">
                      <a:moveTo>
                        <a:pt x="-1" y="0"/>
                      </a:moveTo>
                      <a:cubicBezTo>
                        <a:pt x="11701" y="0"/>
                        <a:pt x="21275" y="9318"/>
                        <a:pt x="21592" y="21015"/>
                      </a:cubicBezTo>
                    </a:path>
                    <a:path w="21592" h="21600" stroke="0" extrusionOk="0">
                      <a:moveTo>
                        <a:pt x="-1" y="0"/>
                      </a:moveTo>
                      <a:cubicBezTo>
                        <a:pt x="11701" y="0"/>
                        <a:pt x="21275" y="9318"/>
                        <a:pt x="21592" y="21015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57150" cap="sq">
                  <a:solidFill>
                    <a:srgbClr val="0000FF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SG"/>
                </a:p>
              </p:txBody>
            </p:sp>
          </p:grpSp>
          <p:grpSp>
            <p:nvGrpSpPr>
              <p:cNvPr id="10352" name="Group 22"/>
              <p:cNvGrpSpPr>
                <a:grpSpLocks/>
              </p:cNvGrpSpPr>
              <p:nvPr/>
            </p:nvGrpSpPr>
            <p:grpSpPr bwMode="auto">
              <a:xfrm>
                <a:off x="2208" y="2640"/>
                <a:ext cx="240" cy="1200"/>
                <a:chOff x="1488" y="2640"/>
                <a:chExt cx="240" cy="1200"/>
              </a:xfrm>
            </p:grpSpPr>
            <p:sp>
              <p:nvSpPr>
                <p:cNvPr id="10357" name="Arc 23"/>
                <p:cNvSpPr>
                  <a:spLocks/>
                </p:cNvSpPr>
                <p:nvPr/>
              </p:nvSpPr>
              <p:spPr bwMode="auto">
                <a:xfrm>
                  <a:off x="1488" y="2640"/>
                  <a:ext cx="192" cy="864"/>
                </a:xfrm>
                <a:custGeom>
                  <a:avLst/>
                  <a:gdLst>
                    <a:gd name="T0" fmla="*/ 0 w 21592"/>
                    <a:gd name="T1" fmla="*/ 0 h 21600"/>
                    <a:gd name="T2" fmla="*/ 0 w 21592"/>
                    <a:gd name="T3" fmla="*/ 0 h 21600"/>
                    <a:gd name="T4" fmla="*/ 0 w 21592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592"/>
                    <a:gd name="T10" fmla="*/ 0 h 21600"/>
                    <a:gd name="T11" fmla="*/ 21592 w 21592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592" h="21600" fill="none" extrusionOk="0">
                      <a:moveTo>
                        <a:pt x="-1" y="0"/>
                      </a:moveTo>
                      <a:cubicBezTo>
                        <a:pt x="11701" y="0"/>
                        <a:pt x="21275" y="9318"/>
                        <a:pt x="21592" y="21015"/>
                      </a:cubicBezTo>
                    </a:path>
                    <a:path w="21592" h="21600" stroke="0" extrusionOk="0">
                      <a:moveTo>
                        <a:pt x="-1" y="0"/>
                      </a:moveTo>
                      <a:cubicBezTo>
                        <a:pt x="11701" y="0"/>
                        <a:pt x="21275" y="9318"/>
                        <a:pt x="21592" y="21015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57150" cap="sq">
                  <a:solidFill>
                    <a:srgbClr val="0000FF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SG"/>
                </a:p>
              </p:txBody>
            </p:sp>
            <p:sp>
              <p:nvSpPr>
                <p:cNvPr id="10358" name="Arc 24"/>
                <p:cNvSpPr>
                  <a:spLocks/>
                </p:cNvSpPr>
                <p:nvPr/>
              </p:nvSpPr>
              <p:spPr bwMode="auto">
                <a:xfrm>
                  <a:off x="1536" y="3072"/>
                  <a:ext cx="144" cy="768"/>
                </a:xfrm>
                <a:custGeom>
                  <a:avLst/>
                  <a:gdLst>
                    <a:gd name="T0" fmla="*/ 0 w 43200"/>
                    <a:gd name="T1" fmla="*/ 0 h 38738"/>
                    <a:gd name="T2" fmla="*/ 0 w 43200"/>
                    <a:gd name="T3" fmla="*/ 0 h 38738"/>
                    <a:gd name="T4" fmla="*/ 0 w 43200"/>
                    <a:gd name="T5" fmla="*/ 0 h 38738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38738"/>
                    <a:gd name="T11" fmla="*/ 43200 w 43200"/>
                    <a:gd name="T12" fmla="*/ 38738 h 3873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38738" fill="none" extrusionOk="0">
                      <a:moveTo>
                        <a:pt x="34747" y="-1"/>
                      </a:moveTo>
                      <a:cubicBezTo>
                        <a:pt x="40075" y="4087"/>
                        <a:pt x="43200" y="10421"/>
                        <a:pt x="43200" y="17138"/>
                      </a:cubicBezTo>
                      <a:cubicBezTo>
                        <a:pt x="43200" y="29067"/>
                        <a:pt x="33529" y="38738"/>
                        <a:pt x="21600" y="38738"/>
                      </a:cubicBezTo>
                      <a:cubicBezTo>
                        <a:pt x="9670" y="38738"/>
                        <a:pt x="0" y="29067"/>
                        <a:pt x="0" y="17138"/>
                      </a:cubicBezTo>
                      <a:cubicBezTo>
                        <a:pt x="-1" y="14782"/>
                        <a:pt x="385" y="12442"/>
                        <a:pt x="1140" y="10210"/>
                      </a:cubicBezTo>
                    </a:path>
                    <a:path w="43200" h="38738" stroke="0" extrusionOk="0">
                      <a:moveTo>
                        <a:pt x="34747" y="-1"/>
                      </a:moveTo>
                      <a:cubicBezTo>
                        <a:pt x="40075" y="4087"/>
                        <a:pt x="43200" y="10421"/>
                        <a:pt x="43200" y="17138"/>
                      </a:cubicBezTo>
                      <a:cubicBezTo>
                        <a:pt x="43200" y="29067"/>
                        <a:pt x="33529" y="38738"/>
                        <a:pt x="21600" y="38738"/>
                      </a:cubicBezTo>
                      <a:cubicBezTo>
                        <a:pt x="9670" y="38738"/>
                        <a:pt x="0" y="29067"/>
                        <a:pt x="0" y="17138"/>
                      </a:cubicBezTo>
                      <a:cubicBezTo>
                        <a:pt x="-1" y="14782"/>
                        <a:pt x="385" y="12442"/>
                        <a:pt x="1140" y="10210"/>
                      </a:cubicBezTo>
                      <a:lnTo>
                        <a:pt x="21600" y="17138"/>
                      </a:lnTo>
                      <a:lnTo>
                        <a:pt x="34747" y="-1"/>
                      </a:lnTo>
                      <a:close/>
                    </a:path>
                  </a:pathLst>
                </a:custGeom>
                <a:noFill/>
                <a:ln w="57150" cap="sq">
                  <a:solidFill>
                    <a:srgbClr val="0000FF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SG"/>
                </a:p>
              </p:txBody>
            </p:sp>
            <p:sp>
              <p:nvSpPr>
                <p:cNvPr id="10359" name="Arc 25"/>
                <p:cNvSpPr>
                  <a:spLocks/>
                </p:cNvSpPr>
                <p:nvPr/>
              </p:nvSpPr>
              <p:spPr bwMode="auto">
                <a:xfrm flipH="1">
                  <a:off x="1536" y="2640"/>
                  <a:ext cx="192" cy="912"/>
                </a:xfrm>
                <a:custGeom>
                  <a:avLst/>
                  <a:gdLst>
                    <a:gd name="T0" fmla="*/ 0 w 21592"/>
                    <a:gd name="T1" fmla="*/ 0 h 21600"/>
                    <a:gd name="T2" fmla="*/ 0 w 21592"/>
                    <a:gd name="T3" fmla="*/ 0 h 21600"/>
                    <a:gd name="T4" fmla="*/ 0 w 21592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592"/>
                    <a:gd name="T10" fmla="*/ 0 h 21600"/>
                    <a:gd name="T11" fmla="*/ 21592 w 21592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592" h="21600" fill="none" extrusionOk="0">
                      <a:moveTo>
                        <a:pt x="-1" y="0"/>
                      </a:moveTo>
                      <a:cubicBezTo>
                        <a:pt x="11701" y="0"/>
                        <a:pt x="21275" y="9318"/>
                        <a:pt x="21592" y="21015"/>
                      </a:cubicBezTo>
                    </a:path>
                    <a:path w="21592" h="21600" stroke="0" extrusionOk="0">
                      <a:moveTo>
                        <a:pt x="-1" y="0"/>
                      </a:moveTo>
                      <a:cubicBezTo>
                        <a:pt x="11701" y="0"/>
                        <a:pt x="21275" y="9318"/>
                        <a:pt x="21592" y="21015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57150" cap="sq">
                  <a:solidFill>
                    <a:srgbClr val="0000FF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SG"/>
                </a:p>
              </p:txBody>
            </p:sp>
          </p:grpSp>
          <p:grpSp>
            <p:nvGrpSpPr>
              <p:cNvPr id="10353" name="Group 26"/>
              <p:cNvGrpSpPr>
                <a:grpSpLocks/>
              </p:cNvGrpSpPr>
              <p:nvPr/>
            </p:nvGrpSpPr>
            <p:grpSpPr bwMode="auto">
              <a:xfrm>
                <a:off x="1968" y="2640"/>
                <a:ext cx="240" cy="1200"/>
                <a:chOff x="1488" y="2640"/>
                <a:chExt cx="240" cy="1200"/>
              </a:xfrm>
            </p:grpSpPr>
            <p:sp>
              <p:nvSpPr>
                <p:cNvPr id="10354" name="Arc 27"/>
                <p:cNvSpPr>
                  <a:spLocks/>
                </p:cNvSpPr>
                <p:nvPr/>
              </p:nvSpPr>
              <p:spPr bwMode="auto">
                <a:xfrm>
                  <a:off x="1488" y="2640"/>
                  <a:ext cx="192" cy="864"/>
                </a:xfrm>
                <a:custGeom>
                  <a:avLst/>
                  <a:gdLst>
                    <a:gd name="T0" fmla="*/ 0 w 21592"/>
                    <a:gd name="T1" fmla="*/ 0 h 21600"/>
                    <a:gd name="T2" fmla="*/ 0 w 21592"/>
                    <a:gd name="T3" fmla="*/ 0 h 21600"/>
                    <a:gd name="T4" fmla="*/ 0 w 21592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592"/>
                    <a:gd name="T10" fmla="*/ 0 h 21600"/>
                    <a:gd name="T11" fmla="*/ 21592 w 21592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592" h="21600" fill="none" extrusionOk="0">
                      <a:moveTo>
                        <a:pt x="-1" y="0"/>
                      </a:moveTo>
                      <a:cubicBezTo>
                        <a:pt x="11701" y="0"/>
                        <a:pt x="21275" y="9318"/>
                        <a:pt x="21592" y="21015"/>
                      </a:cubicBezTo>
                    </a:path>
                    <a:path w="21592" h="21600" stroke="0" extrusionOk="0">
                      <a:moveTo>
                        <a:pt x="-1" y="0"/>
                      </a:moveTo>
                      <a:cubicBezTo>
                        <a:pt x="11701" y="0"/>
                        <a:pt x="21275" y="9318"/>
                        <a:pt x="21592" y="21015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57150" cap="sq">
                  <a:solidFill>
                    <a:srgbClr val="0000FF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SG"/>
                </a:p>
              </p:txBody>
            </p:sp>
            <p:sp>
              <p:nvSpPr>
                <p:cNvPr id="10355" name="Arc 28"/>
                <p:cNvSpPr>
                  <a:spLocks/>
                </p:cNvSpPr>
                <p:nvPr/>
              </p:nvSpPr>
              <p:spPr bwMode="auto">
                <a:xfrm>
                  <a:off x="1536" y="3072"/>
                  <a:ext cx="144" cy="768"/>
                </a:xfrm>
                <a:custGeom>
                  <a:avLst/>
                  <a:gdLst>
                    <a:gd name="T0" fmla="*/ 0 w 43200"/>
                    <a:gd name="T1" fmla="*/ 0 h 38738"/>
                    <a:gd name="T2" fmla="*/ 0 w 43200"/>
                    <a:gd name="T3" fmla="*/ 0 h 38738"/>
                    <a:gd name="T4" fmla="*/ 0 w 43200"/>
                    <a:gd name="T5" fmla="*/ 0 h 38738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38738"/>
                    <a:gd name="T11" fmla="*/ 43200 w 43200"/>
                    <a:gd name="T12" fmla="*/ 38738 h 3873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38738" fill="none" extrusionOk="0">
                      <a:moveTo>
                        <a:pt x="34747" y="-1"/>
                      </a:moveTo>
                      <a:cubicBezTo>
                        <a:pt x="40075" y="4087"/>
                        <a:pt x="43200" y="10421"/>
                        <a:pt x="43200" y="17138"/>
                      </a:cubicBezTo>
                      <a:cubicBezTo>
                        <a:pt x="43200" y="29067"/>
                        <a:pt x="33529" y="38738"/>
                        <a:pt x="21600" y="38738"/>
                      </a:cubicBezTo>
                      <a:cubicBezTo>
                        <a:pt x="9670" y="38738"/>
                        <a:pt x="0" y="29067"/>
                        <a:pt x="0" y="17138"/>
                      </a:cubicBezTo>
                      <a:cubicBezTo>
                        <a:pt x="-1" y="14782"/>
                        <a:pt x="385" y="12442"/>
                        <a:pt x="1140" y="10210"/>
                      </a:cubicBezTo>
                    </a:path>
                    <a:path w="43200" h="38738" stroke="0" extrusionOk="0">
                      <a:moveTo>
                        <a:pt x="34747" y="-1"/>
                      </a:moveTo>
                      <a:cubicBezTo>
                        <a:pt x="40075" y="4087"/>
                        <a:pt x="43200" y="10421"/>
                        <a:pt x="43200" y="17138"/>
                      </a:cubicBezTo>
                      <a:cubicBezTo>
                        <a:pt x="43200" y="29067"/>
                        <a:pt x="33529" y="38738"/>
                        <a:pt x="21600" y="38738"/>
                      </a:cubicBezTo>
                      <a:cubicBezTo>
                        <a:pt x="9670" y="38738"/>
                        <a:pt x="0" y="29067"/>
                        <a:pt x="0" y="17138"/>
                      </a:cubicBezTo>
                      <a:cubicBezTo>
                        <a:pt x="-1" y="14782"/>
                        <a:pt x="385" y="12442"/>
                        <a:pt x="1140" y="10210"/>
                      </a:cubicBezTo>
                      <a:lnTo>
                        <a:pt x="21600" y="17138"/>
                      </a:lnTo>
                      <a:lnTo>
                        <a:pt x="34747" y="-1"/>
                      </a:lnTo>
                      <a:close/>
                    </a:path>
                  </a:pathLst>
                </a:custGeom>
                <a:noFill/>
                <a:ln w="57150" cap="sq">
                  <a:solidFill>
                    <a:srgbClr val="0000FF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SG"/>
                </a:p>
              </p:txBody>
            </p:sp>
            <p:sp>
              <p:nvSpPr>
                <p:cNvPr id="10356" name="Arc 29"/>
                <p:cNvSpPr>
                  <a:spLocks/>
                </p:cNvSpPr>
                <p:nvPr/>
              </p:nvSpPr>
              <p:spPr bwMode="auto">
                <a:xfrm flipH="1">
                  <a:off x="1536" y="2640"/>
                  <a:ext cx="192" cy="912"/>
                </a:xfrm>
                <a:custGeom>
                  <a:avLst/>
                  <a:gdLst>
                    <a:gd name="T0" fmla="*/ 0 w 21592"/>
                    <a:gd name="T1" fmla="*/ 0 h 21600"/>
                    <a:gd name="T2" fmla="*/ 0 w 21592"/>
                    <a:gd name="T3" fmla="*/ 0 h 21600"/>
                    <a:gd name="T4" fmla="*/ 0 w 21592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592"/>
                    <a:gd name="T10" fmla="*/ 0 h 21600"/>
                    <a:gd name="T11" fmla="*/ 21592 w 21592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592" h="21600" fill="none" extrusionOk="0">
                      <a:moveTo>
                        <a:pt x="-1" y="0"/>
                      </a:moveTo>
                      <a:cubicBezTo>
                        <a:pt x="11701" y="0"/>
                        <a:pt x="21275" y="9318"/>
                        <a:pt x="21592" y="21015"/>
                      </a:cubicBezTo>
                    </a:path>
                    <a:path w="21592" h="21600" stroke="0" extrusionOk="0">
                      <a:moveTo>
                        <a:pt x="-1" y="0"/>
                      </a:moveTo>
                      <a:cubicBezTo>
                        <a:pt x="11701" y="0"/>
                        <a:pt x="21275" y="9318"/>
                        <a:pt x="21592" y="21015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57150" cap="sq">
                  <a:solidFill>
                    <a:srgbClr val="0000FF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SG"/>
                </a:p>
              </p:txBody>
            </p:sp>
          </p:grpSp>
        </p:grpSp>
        <p:sp>
          <p:nvSpPr>
            <p:cNvPr id="10337" name="Line 30"/>
            <p:cNvSpPr>
              <a:spLocks noChangeShapeType="1"/>
            </p:cNvSpPr>
            <p:nvPr/>
          </p:nvSpPr>
          <p:spPr bwMode="auto">
            <a:xfrm>
              <a:off x="3813557" y="2326074"/>
              <a:ext cx="554038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SG"/>
            </a:p>
          </p:txBody>
        </p:sp>
        <p:sp>
          <p:nvSpPr>
            <p:cNvPr id="10338" name="Line 31"/>
            <p:cNvSpPr>
              <a:spLocks noChangeShapeType="1"/>
            </p:cNvSpPr>
            <p:nvPr/>
          </p:nvSpPr>
          <p:spPr bwMode="auto">
            <a:xfrm>
              <a:off x="7013957" y="2326074"/>
              <a:ext cx="30480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SG"/>
            </a:p>
          </p:txBody>
        </p:sp>
        <p:sp>
          <p:nvSpPr>
            <p:cNvPr id="10339" name="Line 32"/>
            <p:cNvSpPr>
              <a:spLocks noChangeShapeType="1"/>
            </p:cNvSpPr>
            <p:nvPr/>
          </p:nvSpPr>
          <p:spPr bwMode="auto">
            <a:xfrm>
              <a:off x="7318757" y="2326074"/>
              <a:ext cx="30480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SG"/>
            </a:p>
          </p:txBody>
        </p:sp>
        <p:sp>
          <p:nvSpPr>
            <p:cNvPr id="10340" name="Line 33"/>
            <p:cNvSpPr>
              <a:spLocks noChangeShapeType="1"/>
            </p:cNvSpPr>
            <p:nvPr/>
          </p:nvSpPr>
          <p:spPr bwMode="auto">
            <a:xfrm>
              <a:off x="4367595" y="2326074"/>
              <a:ext cx="360363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SG"/>
            </a:p>
          </p:txBody>
        </p:sp>
        <p:sp>
          <p:nvSpPr>
            <p:cNvPr id="1076" name="Line 52"/>
            <p:cNvSpPr>
              <a:spLocks noChangeShapeType="1"/>
            </p:cNvSpPr>
            <p:nvPr/>
          </p:nvSpPr>
          <p:spPr bwMode="auto">
            <a:xfrm>
              <a:off x="7623557" y="2310199"/>
              <a:ext cx="0" cy="1412110"/>
            </a:xfrm>
            <a:prstGeom prst="line">
              <a:avLst/>
            </a:prstGeom>
            <a:noFill/>
            <a:ln w="28575" cap="sq">
              <a:solidFill>
                <a:schemeClr val="bg1">
                  <a:lumMod val="25000"/>
                </a:schemeClr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1077" name="Line 53"/>
            <p:cNvSpPr>
              <a:spLocks noChangeShapeType="1"/>
            </p:cNvSpPr>
            <p:nvPr/>
          </p:nvSpPr>
          <p:spPr bwMode="auto">
            <a:xfrm>
              <a:off x="3810382" y="2317260"/>
              <a:ext cx="0" cy="1412110"/>
            </a:xfrm>
            <a:prstGeom prst="line">
              <a:avLst/>
            </a:prstGeom>
            <a:noFill/>
            <a:ln w="28575" cap="sq">
              <a:solidFill>
                <a:schemeClr val="bg1">
                  <a:lumMod val="25000"/>
                </a:schemeClr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1078" name="Line 54"/>
            <p:cNvSpPr>
              <a:spLocks noChangeShapeType="1"/>
            </p:cNvSpPr>
            <p:nvPr/>
          </p:nvSpPr>
          <p:spPr bwMode="auto">
            <a:xfrm>
              <a:off x="3810382" y="3729369"/>
              <a:ext cx="1375215" cy="0"/>
            </a:xfrm>
            <a:prstGeom prst="line">
              <a:avLst/>
            </a:prstGeom>
            <a:noFill/>
            <a:ln w="28575" cap="sq">
              <a:solidFill>
                <a:schemeClr val="bg1">
                  <a:lumMod val="25000"/>
                </a:schemeClr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1079" name="Rectangle 55"/>
            <p:cNvSpPr>
              <a:spLocks noChangeArrowheads="1"/>
            </p:cNvSpPr>
            <p:nvPr/>
          </p:nvSpPr>
          <p:spPr bwMode="auto">
            <a:xfrm>
              <a:off x="5185597" y="3655234"/>
              <a:ext cx="990366" cy="15356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2700" cap="sq">
              <a:solidFill>
                <a:schemeClr val="bg1">
                  <a:lumMod val="25000"/>
                </a:schemeClr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1081" name="Line 57"/>
            <p:cNvSpPr>
              <a:spLocks noChangeShapeType="1"/>
            </p:cNvSpPr>
            <p:nvPr/>
          </p:nvSpPr>
          <p:spPr bwMode="auto">
            <a:xfrm>
              <a:off x="6175963" y="3729369"/>
              <a:ext cx="1447594" cy="0"/>
            </a:xfrm>
            <a:prstGeom prst="line">
              <a:avLst/>
            </a:prstGeom>
            <a:noFill/>
            <a:ln w="28575" cap="sq">
              <a:solidFill>
                <a:schemeClr val="bg1">
                  <a:lumMod val="25000"/>
                </a:schemeClr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1084" name="Line 60"/>
            <p:cNvSpPr>
              <a:spLocks noChangeShapeType="1"/>
            </p:cNvSpPr>
            <p:nvPr/>
          </p:nvSpPr>
          <p:spPr bwMode="auto">
            <a:xfrm flipV="1">
              <a:off x="3813913" y="2324320"/>
              <a:ext cx="914456" cy="0"/>
            </a:xfrm>
            <a:prstGeom prst="line">
              <a:avLst/>
            </a:prstGeom>
            <a:noFill/>
            <a:ln w="28575" cap="sq">
              <a:solidFill>
                <a:schemeClr val="bg1">
                  <a:lumMod val="25000"/>
                </a:schemeClr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1085" name="Line 61"/>
            <p:cNvSpPr>
              <a:spLocks noChangeShapeType="1"/>
            </p:cNvSpPr>
            <p:nvPr/>
          </p:nvSpPr>
          <p:spPr bwMode="auto">
            <a:xfrm flipV="1">
              <a:off x="7014509" y="2326085"/>
              <a:ext cx="609048" cy="1766"/>
            </a:xfrm>
            <a:prstGeom prst="line">
              <a:avLst/>
            </a:prstGeom>
            <a:noFill/>
            <a:ln w="28575" cap="sq">
              <a:solidFill>
                <a:schemeClr val="bg1">
                  <a:lumMod val="25000"/>
                </a:schemeClr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GB"/>
            </a:p>
          </p:txBody>
        </p:sp>
      </p:grpSp>
      <p:grpSp>
        <p:nvGrpSpPr>
          <p:cNvPr id="18" name="Group 186"/>
          <p:cNvGrpSpPr>
            <a:grpSpLocks/>
          </p:cNvGrpSpPr>
          <p:nvPr/>
        </p:nvGrpSpPr>
        <p:grpSpPr bwMode="auto">
          <a:xfrm>
            <a:off x="1780673" y="4763357"/>
            <a:ext cx="4584698" cy="1669297"/>
            <a:chOff x="1941224" y="4366891"/>
            <a:chExt cx="3438896" cy="1669652"/>
          </a:xfrm>
        </p:grpSpPr>
        <p:cxnSp>
          <p:nvCxnSpPr>
            <p:cNvPr id="10330" name="Straight Arrow Connector 187"/>
            <p:cNvCxnSpPr>
              <a:cxnSpLocks noChangeShapeType="1"/>
            </p:cNvCxnSpPr>
            <p:nvPr/>
          </p:nvCxnSpPr>
          <p:spPr bwMode="auto">
            <a:xfrm rot="10800000">
              <a:off x="2587385" y="6026263"/>
              <a:ext cx="322037" cy="0"/>
            </a:xfrm>
            <a:prstGeom prst="straightConnector1">
              <a:avLst/>
            </a:prstGeom>
            <a:noFill/>
            <a:ln w="12700" cap="sq" algn="ctr">
              <a:solidFill>
                <a:srgbClr val="0000FF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31" name="Straight Arrow Connector 188"/>
            <p:cNvCxnSpPr>
              <a:cxnSpLocks noChangeShapeType="1"/>
            </p:cNvCxnSpPr>
            <p:nvPr/>
          </p:nvCxnSpPr>
          <p:spPr bwMode="auto">
            <a:xfrm rot="10800000">
              <a:off x="4244109" y="6036543"/>
              <a:ext cx="322037" cy="0"/>
            </a:xfrm>
            <a:prstGeom prst="straightConnector1">
              <a:avLst/>
            </a:prstGeom>
            <a:noFill/>
            <a:ln w="12700" cap="sq" algn="ctr">
              <a:solidFill>
                <a:srgbClr val="0000FF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32" name="Straight Arrow Connector 189"/>
            <p:cNvCxnSpPr>
              <a:cxnSpLocks noChangeShapeType="1"/>
            </p:cNvCxnSpPr>
            <p:nvPr/>
          </p:nvCxnSpPr>
          <p:spPr bwMode="auto">
            <a:xfrm rot="10800000" flipH="1">
              <a:off x="2265347" y="4375455"/>
              <a:ext cx="322037" cy="0"/>
            </a:xfrm>
            <a:prstGeom prst="straightConnector1">
              <a:avLst/>
            </a:prstGeom>
            <a:noFill/>
            <a:ln w="12700" cap="sq" algn="ctr">
              <a:solidFill>
                <a:srgbClr val="0000FF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33" name="Straight Arrow Connector 190"/>
            <p:cNvCxnSpPr>
              <a:cxnSpLocks noChangeShapeType="1"/>
            </p:cNvCxnSpPr>
            <p:nvPr/>
          </p:nvCxnSpPr>
          <p:spPr bwMode="auto">
            <a:xfrm rot="10800000" flipH="1">
              <a:off x="5026953" y="4366891"/>
              <a:ext cx="322037" cy="0"/>
            </a:xfrm>
            <a:prstGeom prst="straightConnector1">
              <a:avLst/>
            </a:prstGeom>
            <a:noFill/>
            <a:ln w="12700" cap="sq" algn="ctr">
              <a:solidFill>
                <a:srgbClr val="0000FF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34" name="Straight Arrow Connector 191"/>
            <p:cNvCxnSpPr>
              <a:cxnSpLocks noChangeShapeType="1"/>
            </p:cNvCxnSpPr>
            <p:nvPr/>
          </p:nvCxnSpPr>
          <p:spPr bwMode="auto">
            <a:xfrm rot="16200000">
              <a:off x="1780205" y="4919944"/>
              <a:ext cx="322037" cy="0"/>
            </a:xfrm>
            <a:prstGeom prst="straightConnector1">
              <a:avLst/>
            </a:prstGeom>
            <a:noFill/>
            <a:ln w="12700" cap="sq" algn="ctr">
              <a:solidFill>
                <a:srgbClr val="0000FF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35" name="Straight Arrow Connector 192"/>
            <p:cNvCxnSpPr>
              <a:cxnSpLocks noChangeShapeType="1"/>
            </p:cNvCxnSpPr>
            <p:nvPr/>
          </p:nvCxnSpPr>
          <p:spPr bwMode="auto">
            <a:xfrm rot="5400000" flipV="1">
              <a:off x="5219101" y="4892564"/>
              <a:ext cx="322037" cy="0"/>
            </a:xfrm>
            <a:prstGeom prst="straightConnector1">
              <a:avLst/>
            </a:prstGeom>
            <a:noFill/>
            <a:ln w="12700" cap="sq" algn="ctr">
              <a:solidFill>
                <a:srgbClr val="0000FF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9" name="Group 193"/>
          <p:cNvGrpSpPr>
            <a:grpSpLocks/>
          </p:cNvGrpSpPr>
          <p:nvPr/>
        </p:nvGrpSpPr>
        <p:grpSpPr bwMode="auto">
          <a:xfrm>
            <a:off x="1793365" y="4748312"/>
            <a:ext cx="4572000" cy="1939929"/>
            <a:chOff x="1951499" y="4349470"/>
            <a:chExt cx="3428617" cy="1940030"/>
          </a:xfrm>
        </p:grpSpPr>
        <p:grpSp>
          <p:nvGrpSpPr>
            <p:cNvPr id="10292" name="Group 97"/>
            <p:cNvGrpSpPr>
              <a:grpSpLocks/>
            </p:cNvGrpSpPr>
            <p:nvPr/>
          </p:nvGrpSpPr>
          <p:grpSpPr bwMode="auto">
            <a:xfrm>
              <a:off x="1951499" y="4349470"/>
              <a:ext cx="3428617" cy="1676487"/>
              <a:chOff x="3810382" y="2310199"/>
              <a:chExt cx="3813175" cy="1864510"/>
            </a:xfrm>
          </p:grpSpPr>
          <p:grpSp>
            <p:nvGrpSpPr>
              <p:cNvPr id="10295" name="Group 96"/>
              <p:cNvGrpSpPr>
                <a:grpSpLocks/>
              </p:cNvGrpSpPr>
              <p:nvPr/>
            </p:nvGrpSpPr>
            <p:grpSpPr bwMode="auto">
              <a:xfrm>
                <a:off x="4727957" y="2326074"/>
                <a:ext cx="2286000" cy="987425"/>
                <a:chOff x="1488" y="2640"/>
                <a:chExt cx="1440" cy="1200"/>
              </a:xfrm>
            </p:grpSpPr>
            <p:grpSp>
              <p:nvGrpSpPr>
                <p:cNvPr id="10306" name="Group 6"/>
                <p:cNvGrpSpPr>
                  <a:grpSpLocks/>
                </p:cNvGrpSpPr>
                <p:nvPr/>
              </p:nvGrpSpPr>
              <p:grpSpPr bwMode="auto">
                <a:xfrm>
                  <a:off x="1488" y="2640"/>
                  <a:ext cx="240" cy="1200"/>
                  <a:chOff x="1488" y="2640"/>
                  <a:chExt cx="240" cy="1200"/>
                </a:xfrm>
              </p:grpSpPr>
              <p:sp>
                <p:nvSpPr>
                  <p:cNvPr id="10327" name="Arc 7"/>
                  <p:cNvSpPr>
                    <a:spLocks/>
                  </p:cNvSpPr>
                  <p:nvPr/>
                </p:nvSpPr>
                <p:spPr bwMode="auto">
                  <a:xfrm>
                    <a:off x="1488" y="2640"/>
                    <a:ext cx="192" cy="864"/>
                  </a:xfrm>
                  <a:custGeom>
                    <a:avLst/>
                    <a:gdLst>
                      <a:gd name="T0" fmla="*/ 0 w 21592"/>
                      <a:gd name="T1" fmla="*/ 0 h 21600"/>
                      <a:gd name="T2" fmla="*/ 0 w 21592"/>
                      <a:gd name="T3" fmla="*/ 0 h 21600"/>
                      <a:gd name="T4" fmla="*/ 0 w 21592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592"/>
                      <a:gd name="T10" fmla="*/ 0 h 21600"/>
                      <a:gd name="T11" fmla="*/ 21592 w 21592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592" h="21600" fill="none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</a:path>
                      <a:path w="21592" h="21600" stroke="0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  <p:sp>
                <p:nvSpPr>
                  <p:cNvPr id="10328" name="Arc 8"/>
                  <p:cNvSpPr>
                    <a:spLocks/>
                  </p:cNvSpPr>
                  <p:nvPr/>
                </p:nvSpPr>
                <p:spPr bwMode="auto">
                  <a:xfrm>
                    <a:off x="1536" y="3072"/>
                    <a:ext cx="144" cy="768"/>
                  </a:xfrm>
                  <a:custGeom>
                    <a:avLst/>
                    <a:gdLst>
                      <a:gd name="T0" fmla="*/ 0 w 43200"/>
                      <a:gd name="T1" fmla="*/ 0 h 38738"/>
                      <a:gd name="T2" fmla="*/ 0 w 43200"/>
                      <a:gd name="T3" fmla="*/ 0 h 38738"/>
                      <a:gd name="T4" fmla="*/ 0 w 43200"/>
                      <a:gd name="T5" fmla="*/ 0 h 38738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38738"/>
                      <a:gd name="T11" fmla="*/ 43200 w 43200"/>
                      <a:gd name="T12" fmla="*/ 38738 h 38738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38738" fill="none" extrusionOk="0">
                        <a:moveTo>
                          <a:pt x="34747" y="-1"/>
                        </a:moveTo>
                        <a:cubicBezTo>
                          <a:pt x="40075" y="4087"/>
                          <a:pt x="43200" y="10421"/>
                          <a:pt x="43200" y="17138"/>
                        </a:cubicBezTo>
                        <a:cubicBezTo>
                          <a:pt x="43200" y="29067"/>
                          <a:pt x="33529" y="38738"/>
                          <a:pt x="21600" y="38738"/>
                        </a:cubicBezTo>
                        <a:cubicBezTo>
                          <a:pt x="9670" y="38738"/>
                          <a:pt x="0" y="29067"/>
                          <a:pt x="0" y="17138"/>
                        </a:cubicBezTo>
                        <a:cubicBezTo>
                          <a:pt x="-1" y="14782"/>
                          <a:pt x="385" y="12442"/>
                          <a:pt x="1140" y="10210"/>
                        </a:cubicBezTo>
                      </a:path>
                      <a:path w="43200" h="38738" stroke="0" extrusionOk="0">
                        <a:moveTo>
                          <a:pt x="34747" y="-1"/>
                        </a:moveTo>
                        <a:cubicBezTo>
                          <a:pt x="40075" y="4087"/>
                          <a:pt x="43200" y="10421"/>
                          <a:pt x="43200" y="17138"/>
                        </a:cubicBezTo>
                        <a:cubicBezTo>
                          <a:pt x="43200" y="29067"/>
                          <a:pt x="33529" y="38738"/>
                          <a:pt x="21600" y="38738"/>
                        </a:cubicBezTo>
                        <a:cubicBezTo>
                          <a:pt x="9670" y="38738"/>
                          <a:pt x="0" y="29067"/>
                          <a:pt x="0" y="17138"/>
                        </a:cubicBezTo>
                        <a:cubicBezTo>
                          <a:pt x="-1" y="14782"/>
                          <a:pt x="385" y="12442"/>
                          <a:pt x="1140" y="10210"/>
                        </a:cubicBezTo>
                        <a:lnTo>
                          <a:pt x="21600" y="17138"/>
                        </a:lnTo>
                        <a:lnTo>
                          <a:pt x="34747" y="-1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  <p:sp>
                <p:nvSpPr>
                  <p:cNvPr id="10329" name="Arc 9"/>
                  <p:cNvSpPr>
                    <a:spLocks/>
                  </p:cNvSpPr>
                  <p:nvPr/>
                </p:nvSpPr>
                <p:spPr bwMode="auto">
                  <a:xfrm flipH="1">
                    <a:off x="1536" y="2640"/>
                    <a:ext cx="192" cy="912"/>
                  </a:xfrm>
                  <a:custGeom>
                    <a:avLst/>
                    <a:gdLst>
                      <a:gd name="T0" fmla="*/ 0 w 21592"/>
                      <a:gd name="T1" fmla="*/ 0 h 21600"/>
                      <a:gd name="T2" fmla="*/ 0 w 21592"/>
                      <a:gd name="T3" fmla="*/ 0 h 21600"/>
                      <a:gd name="T4" fmla="*/ 0 w 21592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592"/>
                      <a:gd name="T10" fmla="*/ 0 h 21600"/>
                      <a:gd name="T11" fmla="*/ 21592 w 21592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592" h="21600" fill="none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</a:path>
                      <a:path w="21592" h="21600" stroke="0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</p:grpSp>
            <p:grpSp>
              <p:nvGrpSpPr>
                <p:cNvPr id="10307" name="Group 10"/>
                <p:cNvGrpSpPr>
                  <a:grpSpLocks/>
                </p:cNvGrpSpPr>
                <p:nvPr/>
              </p:nvGrpSpPr>
              <p:grpSpPr bwMode="auto">
                <a:xfrm>
                  <a:off x="1728" y="2640"/>
                  <a:ext cx="240" cy="1200"/>
                  <a:chOff x="1488" y="2640"/>
                  <a:chExt cx="240" cy="1200"/>
                </a:xfrm>
              </p:grpSpPr>
              <p:sp>
                <p:nvSpPr>
                  <p:cNvPr id="10324" name="Arc 11"/>
                  <p:cNvSpPr>
                    <a:spLocks/>
                  </p:cNvSpPr>
                  <p:nvPr/>
                </p:nvSpPr>
                <p:spPr bwMode="auto">
                  <a:xfrm>
                    <a:off x="1488" y="2640"/>
                    <a:ext cx="192" cy="864"/>
                  </a:xfrm>
                  <a:custGeom>
                    <a:avLst/>
                    <a:gdLst>
                      <a:gd name="T0" fmla="*/ 0 w 21592"/>
                      <a:gd name="T1" fmla="*/ 0 h 21600"/>
                      <a:gd name="T2" fmla="*/ 0 w 21592"/>
                      <a:gd name="T3" fmla="*/ 0 h 21600"/>
                      <a:gd name="T4" fmla="*/ 0 w 21592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592"/>
                      <a:gd name="T10" fmla="*/ 0 h 21600"/>
                      <a:gd name="T11" fmla="*/ 21592 w 21592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592" h="21600" fill="none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</a:path>
                      <a:path w="21592" h="21600" stroke="0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  <p:sp>
                <p:nvSpPr>
                  <p:cNvPr id="10325" name="Arc 12"/>
                  <p:cNvSpPr>
                    <a:spLocks/>
                  </p:cNvSpPr>
                  <p:nvPr/>
                </p:nvSpPr>
                <p:spPr bwMode="auto">
                  <a:xfrm>
                    <a:off x="1536" y="3072"/>
                    <a:ext cx="144" cy="768"/>
                  </a:xfrm>
                  <a:custGeom>
                    <a:avLst/>
                    <a:gdLst>
                      <a:gd name="T0" fmla="*/ 0 w 43200"/>
                      <a:gd name="T1" fmla="*/ 0 h 38738"/>
                      <a:gd name="T2" fmla="*/ 0 w 43200"/>
                      <a:gd name="T3" fmla="*/ 0 h 38738"/>
                      <a:gd name="T4" fmla="*/ 0 w 43200"/>
                      <a:gd name="T5" fmla="*/ 0 h 38738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38738"/>
                      <a:gd name="T11" fmla="*/ 43200 w 43200"/>
                      <a:gd name="T12" fmla="*/ 38738 h 38738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38738" fill="none" extrusionOk="0">
                        <a:moveTo>
                          <a:pt x="34747" y="-1"/>
                        </a:moveTo>
                        <a:cubicBezTo>
                          <a:pt x="40075" y="4087"/>
                          <a:pt x="43200" y="10421"/>
                          <a:pt x="43200" y="17138"/>
                        </a:cubicBezTo>
                        <a:cubicBezTo>
                          <a:pt x="43200" y="29067"/>
                          <a:pt x="33529" y="38738"/>
                          <a:pt x="21600" y="38738"/>
                        </a:cubicBezTo>
                        <a:cubicBezTo>
                          <a:pt x="9670" y="38738"/>
                          <a:pt x="0" y="29067"/>
                          <a:pt x="0" y="17138"/>
                        </a:cubicBezTo>
                        <a:cubicBezTo>
                          <a:pt x="-1" y="14782"/>
                          <a:pt x="385" y="12442"/>
                          <a:pt x="1140" y="10210"/>
                        </a:cubicBezTo>
                      </a:path>
                      <a:path w="43200" h="38738" stroke="0" extrusionOk="0">
                        <a:moveTo>
                          <a:pt x="34747" y="-1"/>
                        </a:moveTo>
                        <a:cubicBezTo>
                          <a:pt x="40075" y="4087"/>
                          <a:pt x="43200" y="10421"/>
                          <a:pt x="43200" y="17138"/>
                        </a:cubicBezTo>
                        <a:cubicBezTo>
                          <a:pt x="43200" y="29067"/>
                          <a:pt x="33529" y="38738"/>
                          <a:pt x="21600" y="38738"/>
                        </a:cubicBezTo>
                        <a:cubicBezTo>
                          <a:pt x="9670" y="38738"/>
                          <a:pt x="0" y="29067"/>
                          <a:pt x="0" y="17138"/>
                        </a:cubicBezTo>
                        <a:cubicBezTo>
                          <a:pt x="-1" y="14782"/>
                          <a:pt x="385" y="12442"/>
                          <a:pt x="1140" y="10210"/>
                        </a:cubicBezTo>
                        <a:lnTo>
                          <a:pt x="21600" y="17138"/>
                        </a:lnTo>
                        <a:lnTo>
                          <a:pt x="34747" y="-1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  <p:sp>
                <p:nvSpPr>
                  <p:cNvPr id="10326" name="Arc 13"/>
                  <p:cNvSpPr>
                    <a:spLocks/>
                  </p:cNvSpPr>
                  <p:nvPr/>
                </p:nvSpPr>
                <p:spPr bwMode="auto">
                  <a:xfrm flipH="1">
                    <a:off x="1536" y="2640"/>
                    <a:ext cx="192" cy="912"/>
                  </a:xfrm>
                  <a:custGeom>
                    <a:avLst/>
                    <a:gdLst>
                      <a:gd name="T0" fmla="*/ 0 w 21592"/>
                      <a:gd name="T1" fmla="*/ 0 h 21600"/>
                      <a:gd name="T2" fmla="*/ 0 w 21592"/>
                      <a:gd name="T3" fmla="*/ 0 h 21600"/>
                      <a:gd name="T4" fmla="*/ 0 w 21592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592"/>
                      <a:gd name="T10" fmla="*/ 0 h 21600"/>
                      <a:gd name="T11" fmla="*/ 21592 w 21592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592" h="21600" fill="none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</a:path>
                      <a:path w="21592" h="21600" stroke="0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</p:grpSp>
            <p:grpSp>
              <p:nvGrpSpPr>
                <p:cNvPr id="10308" name="Group 14"/>
                <p:cNvGrpSpPr>
                  <a:grpSpLocks/>
                </p:cNvGrpSpPr>
                <p:nvPr/>
              </p:nvGrpSpPr>
              <p:grpSpPr bwMode="auto">
                <a:xfrm>
                  <a:off x="2688" y="2640"/>
                  <a:ext cx="240" cy="1200"/>
                  <a:chOff x="1488" y="2640"/>
                  <a:chExt cx="240" cy="1200"/>
                </a:xfrm>
              </p:grpSpPr>
              <p:sp>
                <p:nvSpPr>
                  <p:cNvPr id="10321" name="Arc 15"/>
                  <p:cNvSpPr>
                    <a:spLocks/>
                  </p:cNvSpPr>
                  <p:nvPr/>
                </p:nvSpPr>
                <p:spPr bwMode="auto">
                  <a:xfrm>
                    <a:off x="1488" y="2640"/>
                    <a:ext cx="192" cy="864"/>
                  </a:xfrm>
                  <a:custGeom>
                    <a:avLst/>
                    <a:gdLst>
                      <a:gd name="T0" fmla="*/ 0 w 21592"/>
                      <a:gd name="T1" fmla="*/ 0 h 21600"/>
                      <a:gd name="T2" fmla="*/ 0 w 21592"/>
                      <a:gd name="T3" fmla="*/ 0 h 21600"/>
                      <a:gd name="T4" fmla="*/ 0 w 21592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592"/>
                      <a:gd name="T10" fmla="*/ 0 h 21600"/>
                      <a:gd name="T11" fmla="*/ 21592 w 21592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592" h="21600" fill="none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</a:path>
                      <a:path w="21592" h="21600" stroke="0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  <p:sp>
                <p:nvSpPr>
                  <p:cNvPr id="10322" name="Arc 16"/>
                  <p:cNvSpPr>
                    <a:spLocks/>
                  </p:cNvSpPr>
                  <p:nvPr/>
                </p:nvSpPr>
                <p:spPr bwMode="auto">
                  <a:xfrm>
                    <a:off x="1536" y="3072"/>
                    <a:ext cx="144" cy="768"/>
                  </a:xfrm>
                  <a:custGeom>
                    <a:avLst/>
                    <a:gdLst>
                      <a:gd name="T0" fmla="*/ 0 w 43200"/>
                      <a:gd name="T1" fmla="*/ 0 h 38738"/>
                      <a:gd name="T2" fmla="*/ 0 w 43200"/>
                      <a:gd name="T3" fmla="*/ 0 h 38738"/>
                      <a:gd name="T4" fmla="*/ 0 w 43200"/>
                      <a:gd name="T5" fmla="*/ 0 h 38738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38738"/>
                      <a:gd name="T11" fmla="*/ 43200 w 43200"/>
                      <a:gd name="T12" fmla="*/ 38738 h 38738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38738" fill="none" extrusionOk="0">
                        <a:moveTo>
                          <a:pt x="34747" y="-1"/>
                        </a:moveTo>
                        <a:cubicBezTo>
                          <a:pt x="40075" y="4087"/>
                          <a:pt x="43200" y="10421"/>
                          <a:pt x="43200" y="17138"/>
                        </a:cubicBezTo>
                        <a:cubicBezTo>
                          <a:pt x="43200" y="29067"/>
                          <a:pt x="33529" y="38738"/>
                          <a:pt x="21600" y="38738"/>
                        </a:cubicBezTo>
                        <a:cubicBezTo>
                          <a:pt x="9670" y="38738"/>
                          <a:pt x="0" y="29067"/>
                          <a:pt x="0" y="17138"/>
                        </a:cubicBezTo>
                        <a:cubicBezTo>
                          <a:pt x="-1" y="14782"/>
                          <a:pt x="385" y="12442"/>
                          <a:pt x="1140" y="10210"/>
                        </a:cubicBezTo>
                      </a:path>
                      <a:path w="43200" h="38738" stroke="0" extrusionOk="0">
                        <a:moveTo>
                          <a:pt x="34747" y="-1"/>
                        </a:moveTo>
                        <a:cubicBezTo>
                          <a:pt x="40075" y="4087"/>
                          <a:pt x="43200" y="10421"/>
                          <a:pt x="43200" y="17138"/>
                        </a:cubicBezTo>
                        <a:cubicBezTo>
                          <a:pt x="43200" y="29067"/>
                          <a:pt x="33529" y="38738"/>
                          <a:pt x="21600" y="38738"/>
                        </a:cubicBezTo>
                        <a:cubicBezTo>
                          <a:pt x="9670" y="38738"/>
                          <a:pt x="0" y="29067"/>
                          <a:pt x="0" y="17138"/>
                        </a:cubicBezTo>
                        <a:cubicBezTo>
                          <a:pt x="-1" y="14782"/>
                          <a:pt x="385" y="12442"/>
                          <a:pt x="1140" y="10210"/>
                        </a:cubicBezTo>
                        <a:lnTo>
                          <a:pt x="21600" y="17138"/>
                        </a:lnTo>
                        <a:lnTo>
                          <a:pt x="34747" y="-1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  <p:sp>
                <p:nvSpPr>
                  <p:cNvPr id="10323" name="Arc 17"/>
                  <p:cNvSpPr>
                    <a:spLocks/>
                  </p:cNvSpPr>
                  <p:nvPr/>
                </p:nvSpPr>
                <p:spPr bwMode="auto">
                  <a:xfrm flipH="1">
                    <a:off x="1536" y="2640"/>
                    <a:ext cx="192" cy="912"/>
                  </a:xfrm>
                  <a:custGeom>
                    <a:avLst/>
                    <a:gdLst>
                      <a:gd name="T0" fmla="*/ 0 w 21592"/>
                      <a:gd name="T1" fmla="*/ 0 h 21600"/>
                      <a:gd name="T2" fmla="*/ 0 w 21592"/>
                      <a:gd name="T3" fmla="*/ 0 h 21600"/>
                      <a:gd name="T4" fmla="*/ 0 w 21592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592"/>
                      <a:gd name="T10" fmla="*/ 0 h 21600"/>
                      <a:gd name="T11" fmla="*/ 21592 w 21592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592" h="21600" fill="none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</a:path>
                      <a:path w="21592" h="21600" stroke="0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</p:grpSp>
            <p:grpSp>
              <p:nvGrpSpPr>
                <p:cNvPr id="10309" name="Group 18"/>
                <p:cNvGrpSpPr>
                  <a:grpSpLocks/>
                </p:cNvGrpSpPr>
                <p:nvPr/>
              </p:nvGrpSpPr>
              <p:grpSpPr bwMode="auto">
                <a:xfrm>
                  <a:off x="2448" y="2640"/>
                  <a:ext cx="240" cy="1200"/>
                  <a:chOff x="1488" y="2640"/>
                  <a:chExt cx="240" cy="1200"/>
                </a:xfrm>
              </p:grpSpPr>
              <p:sp>
                <p:nvSpPr>
                  <p:cNvPr id="10318" name="Arc 19"/>
                  <p:cNvSpPr>
                    <a:spLocks/>
                  </p:cNvSpPr>
                  <p:nvPr/>
                </p:nvSpPr>
                <p:spPr bwMode="auto">
                  <a:xfrm>
                    <a:off x="1488" y="2640"/>
                    <a:ext cx="192" cy="864"/>
                  </a:xfrm>
                  <a:custGeom>
                    <a:avLst/>
                    <a:gdLst>
                      <a:gd name="T0" fmla="*/ 0 w 21592"/>
                      <a:gd name="T1" fmla="*/ 0 h 21600"/>
                      <a:gd name="T2" fmla="*/ 0 w 21592"/>
                      <a:gd name="T3" fmla="*/ 0 h 21600"/>
                      <a:gd name="T4" fmla="*/ 0 w 21592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592"/>
                      <a:gd name="T10" fmla="*/ 0 h 21600"/>
                      <a:gd name="T11" fmla="*/ 21592 w 21592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592" h="21600" fill="none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</a:path>
                      <a:path w="21592" h="21600" stroke="0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  <p:sp>
                <p:nvSpPr>
                  <p:cNvPr id="10319" name="Arc 20"/>
                  <p:cNvSpPr>
                    <a:spLocks/>
                  </p:cNvSpPr>
                  <p:nvPr/>
                </p:nvSpPr>
                <p:spPr bwMode="auto">
                  <a:xfrm>
                    <a:off x="1536" y="3072"/>
                    <a:ext cx="144" cy="768"/>
                  </a:xfrm>
                  <a:custGeom>
                    <a:avLst/>
                    <a:gdLst>
                      <a:gd name="T0" fmla="*/ 0 w 43200"/>
                      <a:gd name="T1" fmla="*/ 0 h 38738"/>
                      <a:gd name="T2" fmla="*/ 0 w 43200"/>
                      <a:gd name="T3" fmla="*/ 0 h 38738"/>
                      <a:gd name="T4" fmla="*/ 0 w 43200"/>
                      <a:gd name="T5" fmla="*/ 0 h 38738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38738"/>
                      <a:gd name="T11" fmla="*/ 43200 w 43200"/>
                      <a:gd name="T12" fmla="*/ 38738 h 38738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38738" fill="none" extrusionOk="0">
                        <a:moveTo>
                          <a:pt x="34747" y="-1"/>
                        </a:moveTo>
                        <a:cubicBezTo>
                          <a:pt x="40075" y="4087"/>
                          <a:pt x="43200" y="10421"/>
                          <a:pt x="43200" y="17138"/>
                        </a:cubicBezTo>
                        <a:cubicBezTo>
                          <a:pt x="43200" y="29067"/>
                          <a:pt x="33529" y="38738"/>
                          <a:pt x="21600" y="38738"/>
                        </a:cubicBezTo>
                        <a:cubicBezTo>
                          <a:pt x="9670" y="38738"/>
                          <a:pt x="0" y="29067"/>
                          <a:pt x="0" y="17138"/>
                        </a:cubicBezTo>
                        <a:cubicBezTo>
                          <a:pt x="-1" y="14782"/>
                          <a:pt x="385" y="12442"/>
                          <a:pt x="1140" y="10210"/>
                        </a:cubicBezTo>
                      </a:path>
                      <a:path w="43200" h="38738" stroke="0" extrusionOk="0">
                        <a:moveTo>
                          <a:pt x="34747" y="-1"/>
                        </a:moveTo>
                        <a:cubicBezTo>
                          <a:pt x="40075" y="4087"/>
                          <a:pt x="43200" y="10421"/>
                          <a:pt x="43200" y="17138"/>
                        </a:cubicBezTo>
                        <a:cubicBezTo>
                          <a:pt x="43200" y="29067"/>
                          <a:pt x="33529" y="38738"/>
                          <a:pt x="21600" y="38738"/>
                        </a:cubicBezTo>
                        <a:cubicBezTo>
                          <a:pt x="9670" y="38738"/>
                          <a:pt x="0" y="29067"/>
                          <a:pt x="0" y="17138"/>
                        </a:cubicBezTo>
                        <a:cubicBezTo>
                          <a:pt x="-1" y="14782"/>
                          <a:pt x="385" y="12442"/>
                          <a:pt x="1140" y="10210"/>
                        </a:cubicBezTo>
                        <a:lnTo>
                          <a:pt x="21600" y="17138"/>
                        </a:lnTo>
                        <a:lnTo>
                          <a:pt x="34747" y="-1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  <p:sp>
                <p:nvSpPr>
                  <p:cNvPr id="10320" name="Arc 21"/>
                  <p:cNvSpPr>
                    <a:spLocks/>
                  </p:cNvSpPr>
                  <p:nvPr/>
                </p:nvSpPr>
                <p:spPr bwMode="auto">
                  <a:xfrm flipH="1">
                    <a:off x="1536" y="2640"/>
                    <a:ext cx="192" cy="912"/>
                  </a:xfrm>
                  <a:custGeom>
                    <a:avLst/>
                    <a:gdLst>
                      <a:gd name="T0" fmla="*/ 0 w 21592"/>
                      <a:gd name="T1" fmla="*/ 0 h 21600"/>
                      <a:gd name="T2" fmla="*/ 0 w 21592"/>
                      <a:gd name="T3" fmla="*/ 0 h 21600"/>
                      <a:gd name="T4" fmla="*/ 0 w 21592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592"/>
                      <a:gd name="T10" fmla="*/ 0 h 21600"/>
                      <a:gd name="T11" fmla="*/ 21592 w 21592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592" h="21600" fill="none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</a:path>
                      <a:path w="21592" h="21600" stroke="0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</p:grpSp>
            <p:grpSp>
              <p:nvGrpSpPr>
                <p:cNvPr id="10310" name="Group 22"/>
                <p:cNvGrpSpPr>
                  <a:grpSpLocks/>
                </p:cNvGrpSpPr>
                <p:nvPr/>
              </p:nvGrpSpPr>
              <p:grpSpPr bwMode="auto">
                <a:xfrm>
                  <a:off x="2208" y="2640"/>
                  <a:ext cx="240" cy="1200"/>
                  <a:chOff x="1488" y="2640"/>
                  <a:chExt cx="240" cy="1200"/>
                </a:xfrm>
              </p:grpSpPr>
              <p:sp>
                <p:nvSpPr>
                  <p:cNvPr id="10315" name="Arc 23"/>
                  <p:cNvSpPr>
                    <a:spLocks/>
                  </p:cNvSpPr>
                  <p:nvPr/>
                </p:nvSpPr>
                <p:spPr bwMode="auto">
                  <a:xfrm>
                    <a:off x="1488" y="2640"/>
                    <a:ext cx="192" cy="864"/>
                  </a:xfrm>
                  <a:custGeom>
                    <a:avLst/>
                    <a:gdLst>
                      <a:gd name="T0" fmla="*/ 0 w 21592"/>
                      <a:gd name="T1" fmla="*/ 0 h 21600"/>
                      <a:gd name="T2" fmla="*/ 0 w 21592"/>
                      <a:gd name="T3" fmla="*/ 0 h 21600"/>
                      <a:gd name="T4" fmla="*/ 0 w 21592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592"/>
                      <a:gd name="T10" fmla="*/ 0 h 21600"/>
                      <a:gd name="T11" fmla="*/ 21592 w 21592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592" h="21600" fill="none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</a:path>
                      <a:path w="21592" h="21600" stroke="0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  <p:sp>
                <p:nvSpPr>
                  <p:cNvPr id="10316" name="Arc 24"/>
                  <p:cNvSpPr>
                    <a:spLocks/>
                  </p:cNvSpPr>
                  <p:nvPr/>
                </p:nvSpPr>
                <p:spPr bwMode="auto">
                  <a:xfrm>
                    <a:off x="1536" y="3072"/>
                    <a:ext cx="144" cy="768"/>
                  </a:xfrm>
                  <a:custGeom>
                    <a:avLst/>
                    <a:gdLst>
                      <a:gd name="T0" fmla="*/ 0 w 43200"/>
                      <a:gd name="T1" fmla="*/ 0 h 38738"/>
                      <a:gd name="T2" fmla="*/ 0 w 43200"/>
                      <a:gd name="T3" fmla="*/ 0 h 38738"/>
                      <a:gd name="T4" fmla="*/ 0 w 43200"/>
                      <a:gd name="T5" fmla="*/ 0 h 38738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38738"/>
                      <a:gd name="T11" fmla="*/ 43200 w 43200"/>
                      <a:gd name="T12" fmla="*/ 38738 h 38738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38738" fill="none" extrusionOk="0">
                        <a:moveTo>
                          <a:pt x="34747" y="-1"/>
                        </a:moveTo>
                        <a:cubicBezTo>
                          <a:pt x="40075" y="4087"/>
                          <a:pt x="43200" y="10421"/>
                          <a:pt x="43200" y="17138"/>
                        </a:cubicBezTo>
                        <a:cubicBezTo>
                          <a:pt x="43200" y="29067"/>
                          <a:pt x="33529" y="38738"/>
                          <a:pt x="21600" y="38738"/>
                        </a:cubicBezTo>
                        <a:cubicBezTo>
                          <a:pt x="9670" y="38738"/>
                          <a:pt x="0" y="29067"/>
                          <a:pt x="0" y="17138"/>
                        </a:cubicBezTo>
                        <a:cubicBezTo>
                          <a:pt x="-1" y="14782"/>
                          <a:pt x="385" y="12442"/>
                          <a:pt x="1140" y="10210"/>
                        </a:cubicBezTo>
                      </a:path>
                      <a:path w="43200" h="38738" stroke="0" extrusionOk="0">
                        <a:moveTo>
                          <a:pt x="34747" y="-1"/>
                        </a:moveTo>
                        <a:cubicBezTo>
                          <a:pt x="40075" y="4087"/>
                          <a:pt x="43200" y="10421"/>
                          <a:pt x="43200" y="17138"/>
                        </a:cubicBezTo>
                        <a:cubicBezTo>
                          <a:pt x="43200" y="29067"/>
                          <a:pt x="33529" y="38738"/>
                          <a:pt x="21600" y="38738"/>
                        </a:cubicBezTo>
                        <a:cubicBezTo>
                          <a:pt x="9670" y="38738"/>
                          <a:pt x="0" y="29067"/>
                          <a:pt x="0" y="17138"/>
                        </a:cubicBezTo>
                        <a:cubicBezTo>
                          <a:pt x="-1" y="14782"/>
                          <a:pt x="385" y="12442"/>
                          <a:pt x="1140" y="10210"/>
                        </a:cubicBezTo>
                        <a:lnTo>
                          <a:pt x="21600" y="17138"/>
                        </a:lnTo>
                        <a:lnTo>
                          <a:pt x="34747" y="-1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  <p:sp>
                <p:nvSpPr>
                  <p:cNvPr id="10317" name="Arc 25"/>
                  <p:cNvSpPr>
                    <a:spLocks/>
                  </p:cNvSpPr>
                  <p:nvPr/>
                </p:nvSpPr>
                <p:spPr bwMode="auto">
                  <a:xfrm flipH="1">
                    <a:off x="1536" y="2640"/>
                    <a:ext cx="192" cy="912"/>
                  </a:xfrm>
                  <a:custGeom>
                    <a:avLst/>
                    <a:gdLst>
                      <a:gd name="T0" fmla="*/ 0 w 21592"/>
                      <a:gd name="T1" fmla="*/ 0 h 21600"/>
                      <a:gd name="T2" fmla="*/ 0 w 21592"/>
                      <a:gd name="T3" fmla="*/ 0 h 21600"/>
                      <a:gd name="T4" fmla="*/ 0 w 21592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592"/>
                      <a:gd name="T10" fmla="*/ 0 h 21600"/>
                      <a:gd name="T11" fmla="*/ 21592 w 21592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592" h="21600" fill="none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</a:path>
                      <a:path w="21592" h="21600" stroke="0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</p:grpSp>
            <p:grpSp>
              <p:nvGrpSpPr>
                <p:cNvPr id="10311" name="Group 26"/>
                <p:cNvGrpSpPr>
                  <a:grpSpLocks/>
                </p:cNvGrpSpPr>
                <p:nvPr/>
              </p:nvGrpSpPr>
              <p:grpSpPr bwMode="auto">
                <a:xfrm>
                  <a:off x="1968" y="2640"/>
                  <a:ext cx="240" cy="1200"/>
                  <a:chOff x="1488" y="2640"/>
                  <a:chExt cx="240" cy="1200"/>
                </a:xfrm>
              </p:grpSpPr>
              <p:sp>
                <p:nvSpPr>
                  <p:cNvPr id="10312" name="Arc 27"/>
                  <p:cNvSpPr>
                    <a:spLocks/>
                  </p:cNvSpPr>
                  <p:nvPr/>
                </p:nvSpPr>
                <p:spPr bwMode="auto">
                  <a:xfrm>
                    <a:off x="1488" y="2640"/>
                    <a:ext cx="192" cy="864"/>
                  </a:xfrm>
                  <a:custGeom>
                    <a:avLst/>
                    <a:gdLst>
                      <a:gd name="T0" fmla="*/ 0 w 21592"/>
                      <a:gd name="T1" fmla="*/ 0 h 21600"/>
                      <a:gd name="T2" fmla="*/ 0 w 21592"/>
                      <a:gd name="T3" fmla="*/ 0 h 21600"/>
                      <a:gd name="T4" fmla="*/ 0 w 21592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592"/>
                      <a:gd name="T10" fmla="*/ 0 h 21600"/>
                      <a:gd name="T11" fmla="*/ 21592 w 21592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592" h="21600" fill="none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</a:path>
                      <a:path w="21592" h="21600" stroke="0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  <p:sp>
                <p:nvSpPr>
                  <p:cNvPr id="10313" name="Arc 28"/>
                  <p:cNvSpPr>
                    <a:spLocks/>
                  </p:cNvSpPr>
                  <p:nvPr/>
                </p:nvSpPr>
                <p:spPr bwMode="auto">
                  <a:xfrm>
                    <a:off x="1536" y="3072"/>
                    <a:ext cx="144" cy="768"/>
                  </a:xfrm>
                  <a:custGeom>
                    <a:avLst/>
                    <a:gdLst>
                      <a:gd name="T0" fmla="*/ 0 w 43200"/>
                      <a:gd name="T1" fmla="*/ 0 h 38738"/>
                      <a:gd name="T2" fmla="*/ 0 w 43200"/>
                      <a:gd name="T3" fmla="*/ 0 h 38738"/>
                      <a:gd name="T4" fmla="*/ 0 w 43200"/>
                      <a:gd name="T5" fmla="*/ 0 h 38738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38738"/>
                      <a:gd name="T11" fmla="*/ 43200 w 43200"/>
                      <a:gd name="T12" fmla="*/ 38738 h 38738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38738" fill="none" extrusionOk="0">
                        <a:moveTo>
                          <a:pt x="34747" y="-1"/>
                        </a:moveTo>
                        <a:cubicBezTo>
                          <a:pt x="40075" y="4087"/>
                          <a:pt x="43200" y="10421"/>
                          <a:pt x="43200" y="17138"/>
                        </a:cubicBezTo>
                        <a:cubicBezTo>
                          <a:pt x="43200" y="29067"/>
                          <a:pt x="33529" y="38738"/>
                          <a:pt x="21600" y="38738"/>
                        </a:cubicBezTo>
                        <a:cubicBezTo>
                          <a:pt x="9670" y="38738"/>
                          <a:pt x="0" y="29067"/>
                          <a:pt x="0" y="17138"/>
                        </a:cubicBezTo>
                        <a:cubicBezTo>
                          <a:pt x="-1" y="14782"/>
                          <a:pt x="385" y="12442"/>
                          <a:pt x="1140" y="10210"/>
                        </a:cubicBezTo>
                      </a:path>
                      <a:path w="43200" h="38738" stroke="0" extrusionOk="0">
                        <a:moveTo>
                          <a:pt x="34747" y="-1"/>
                        </a:moveTo>
                        <a:cubicBezTo>
                          <a:pt x="40075" y="4087"/>
                          <a:pt x="43200" y="10421"/>
                          <a:pt x="43200" y="17138"/>
                        </a:cubicBezTo>
                        <a:cubicBezTo>
                          <a:pt x="43200" y="29067"/>
                          <a:pt x="33529" y="38738"/>
                          <a:pt x="21600" y="38738"/>
                        </a:cubicBezTo>
                        <a:cubicBezTo>
                          <a:pt x="9670" y="38738"/>
                          <a:pt x="0" y="29067"/>
                          <a:pt x="0" y="17138"/>
                        </a:cubicBezTo>
                        <a:cubicBezTo>
                          <a:pt x="-1" y="14782"/>
                          <a:pt x="385" y="12442"/>
                          <a:pt x="1140" y="10210"/>
                        </a:cubicBezTo>
                        <a:lnTo>
                          <a:pt x="21600" y="17138"/>
                        </a:lnTo>
                        <a:lnTo>
                          <a:pt x="34747" y="-1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  <p:sp>
                <p:nvSpPr>
                  <p:cNvPr id="10314" name="Arc 29"/>
                  <p:cNvSpPr>
                    <a:spLocks/>
                  </p:cNvSpPr>
                  <p:nvPr/>
                </p:nvSpPr>
                <p:spPr bwMode="auto">
                  <a:xfrm flipH="1">
                    <a:off x="1536" y="2640"/>
                    <a:ext cx="192" cy="912"/>
                  </a:xfrm>
                  <a:custGeom>
                    <a:avLst/>
                    <a:gdLst>
                      <a:gd name="T0" fmla="*/ 0 w 21592"/>
                      <a:gd name="T1" fmla="*/ 0 h 21600"/>
                      <a:gd name="T2" fmla="*/ 0 w 21592"/>
                      <a:gd name="T3" fmla="*/ 0 h 21600"/>
                      <a:gd name="T4" fmla="*/ 0 w 21592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592"/>
                      <a:gd name="T10" fmla="*/ 0 h 21600"/>
                      <a:gd name="T11" fmla="*/ 21592 w 21592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592" h="21600" fill="none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</a:path>
                      <a:path w="21592" h="21600" stroke="0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</p:grpSp>
          </p:grpSp>
          <p:sp>
            <p:nvSpPr>
              <p:cNvPr id="10296" name="Line 30"/>
              <p:cNvSpPr>
                <a:spLocks noChangeShapeType="1"/>
              </p:cNvSpPr>
              <p:nvPr/>
            </p:nvSpPr>
            <p:spPr bwMode="auto">
              <a:xfrm>
                <a:off x="3813557" y="2326074"/>
                <a:ext cx="554038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SG"/>
              </a:p>
            </p:txBody>
          </p:sp>
          <p:sp>
            <p:nvSpPr>
              <p:cNvPr id="10297" name="Line 31"/>
              <p:cNvSpPr>
                <a:spLocks noChangeShapeType="1"/>
              </p:cNvSpPr>
              <p:nvPr/>
            </p:nvSpPr>
            <p:spPr bwMode="auto">
              <a:xfrm>
                <a:off x="7013957" y="2326074"/>
                <a:ext cx="30480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SG"/>
              </a:p>
            </p:txBody>
          </p:sp>
          <p:sp>
            <p:nvSpPr>
              <p:cNvPr id="10298" name="Line 32"/>
              <p:cNvSpPr>
                <a:spLocks noChangeShapeType="1"/>
              </p:cNvSpPr>
              <p:nvPr/>
            </p:nvSpPr>
            <p:spPr bwMode="auto">
              <a:xfrm>
                <a:off x="7318757" y="2326074"/>
                <a:ext cx="30480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SG"/>
              </a:p>
            </p:txBody>
          </p:sp>
          <p:sp>
            <p:nvSpPr>
              <p:cNvPr id="10299" name="Line 33"/>
              <p:cNvSpPr>
                <a:spLocks noChangeShapeType="1"/>
              </p:cNvSpPr>
              <p:nvPr/>
            </p:nvSpPr>
            <p:spPr bwMode="auto">
              <a:xfrm>
                <a:off x="4367595" y="2326074"/>
                <a:ext cx="360363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SG"/>
              </a:p>
            </p:txBody>
          </p:sp>
          <p:sp>
            <p:nvSpPr>
              <p:cNvPr id="181" name="Line 52"/>
              <p:cNvSpPr>
                <a:spLocks noChangeShapeType="1"/>
              </p:cNvSpPr>
              <p:nvPr/>
            </p:nvSpPr>
            <p:spPr bwMode="auto">
              <a:xfrm>
                <a:off x="7623561" y="2310203"/>
                <a:ext cx="0" cy="1853916"/>
              </a:xfrm>
              <a:prstGeom prst="line">
                <a:avLst/>
              </a:prstGeom>
              <a:noFill/>
              <a:ln w="28575" cap="sq">
                <a:solidFill>
                  <a:schemeClr val="bg1">
                    <a:lumMod val="25000"/>
                  </a:scheme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pPr>
                  <a:defRPr/>
                </a:pPr>
                <a:endParaRPr lang="en-GB"/>
              </a:p>
            </p:txBody>
          </p:sp>
          <p:sp>
            <p:nvSpPr>
              <p:cNvPr id="182" name="Line 53"/>
              <p:cNvSpPr>
                <a:spLocks noChangeShapeType="1"/>
              </p:cNvSpPr>
              <p:nvPr/>
            </p:nvSpPr>
            <p:spPr bwMode="auto">
              <a:xfrm>
                <a:off x="3810386" y="2317266"/>
                <a:ext cx="0" cy="1846854"/>
              </a:xfrm>
              <a:prstGeom prst="line">
                <a:avLst/>
              </a:prstGeom>
              <a:noFill/>
              <a:ln w="28575" cap="sq">
                <a:solidFill>
                  <a:schemeClr val="bg1">
                    <a:lumMod val="25000"/>
                  </a:scheme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pPr>
                  <a:defRPr/>
                </a:pPr>
                <a:endParaRPr lang="en-GB"/>
              </a:p>
            </p:txBody>
          </p:sp>
          <p:sp>
            <p:nvSpPr>
              <p:cNvPr id="183" name="Line 54"/>
              <p:cNvSpPr>
                <a:spLocks noChangeShapeType="1"/>
              </p:cNvSpPr>
              <p:nvPr/>
            </p:nvSpPr>
            <p:spPr bwMode="auto">
              <a:xfrm>
                <a:off x="3810386" y="4164120"/>
                <a:ext cx="1813023" cy="0"/>
              </a:xfrm>
              <a:prstGeom prst="line">
                <a:avLst/>
              </a:prstGeom>
              <a:noFill/>
              <a:ln w="28575" cap="sq">
                <a:solidFill>
                  <a:schemeClr val="bg1">
                    <a:lumMod val="25000"/>
                  </a:scheme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pPr>
                  <a:defRPr/>
                </a:pPr>
                <a:endParaRPr lang="en-GB"/>
              </a:p>
            </p:txBody>
          </p:sp>
          <p:sp>
            <p:nvSpPr>
              <p:cNvPr id="184" name="Line 57"/>
              <p:cNvSpPr>
                <a:spLocks noChangeShapeType="1"/>
              </p:cNvSpPr>
              <p:nvPr/>
            </p:nvSpPr>
            <p:spPr bwMode="auto">
              <a:xfrm>
                <a:off x="5794650" y="4174713"/>
                <a:ext cx="1828912" cy="0"/>
              </a:xfrm>
              <a:prstGeom prst="line">
                <a:avLst/>
              </a:prstGeom>
              <a:noFill/>
              <a:ln w="28575" cap="sq">
                <a:solidFill>
                  <a:schemeClr val="bg1">
                    <a:lumMod val="25000"/>
                  </a:scheme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pPr>
                  <a:defRPr/>
                </a:pPr>
                <a:endParaRPr lang="en-GB"/>
              </a:p>
            </p:txBody>
          </p:sp>
          <p:sp>
            <p:nvSpPr>
              <p:cNvPr id="185" name="Line 60"/>
              <p:cNvSpPr>
                <a:spLocks noChangeShapeType="1"/>
              </p:cNvSpPr>
              <p:nvPr/>
            </p:nvSpPr>
            <p:spPr bwMode="auto">
              <a:xfrm flipV="1">
                <a:off x="3813917" y="2324329"/>
                <a:ext cx="914456" cy="0"/>
              </a:xfrm>
              <a:prstGeom prst="line">
                <a:avLst/>
              </a:prstGeom>
              <a:noFill/>
              <a:ln w="28575" cap="sq">
                <a:solidFill>
                  <a:schemeClr val="bg1">
                    <a:lumMod val="25000"/>
                  </a:scheme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pPr>
                  <a:defRPr/>
                </a:pPr>
                <a:endParaRPr lang="en-GB"/>
              </a:p>
            </p:txBody>
          </p:sp>
          <p:sp>
            <p:nvSpPr>
              <p:cNvPr id="187" name="Line 61"/>
              <p:cNvSpPr>
                <a:spLocks noChangeShapeType="1"/>
              </p:cNvSpPr>
              <p:nvPr/>
            </p:nvSpPr>
            <p:spPr bwMode="auto">
              <a:xfrm flipV="1">
                <a:off x="7014512" y="2326095"/>
                <a:ext cx="609049" cy="1765"/>
              </a:xfrm>
              <a:prstGeom prst="line">
                <a:avLst/>
              </a:prstGeom>
              <a:noFill/>
              <a:ln w="28575" cap="sq">
                <a:solidFill>
                  <a:schemeClr val="bg1">
                    <a:lumMod val="25000"/>
                  </a:scheme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pPr>
                  <a:defRPr/>
                </a:pPr>
                <a:endParaRPr lang="en-GB"/>
              </a:p>
            </p:txBody>
          </p:sp>
        </p:grpSp>
        <p:cxnSp>
          <p:nvCxnSpPr>
            <p:cNvPr id="10293" name="Straight Connector 135"/>
            <p:cNvCxnSpPr>
              <a:cxnSpLocks noChangeShapeType="1"/>
            </p:cNvCxnSpPr>
            <p:nvPr/>
          </p:nvCxnSpPr>
          <p:spPr bwMode="auto">
            <a:xfrm rot="16200000" flipH="1">
              <a:off x="3288359" y="5995931"/>
              <a:ext cx="587138" cy="0"/>
            </a:xfrm>
            <a:prstGeom prst="line">
              <a:avLst/>
            </a:prstGeom>
            <a:noFill/>
            <a:ln w="28575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5" name="Straight Connector 174"/>
            <p:cNvCxnSpPr/>
            <p:nvPr/>
          </p:nvCxnSpPr>
          <p:spPr bwMode="auto">
            <a:xfrm rot="5400000">
              <a:off x="3634842" y="6023580"/>
              <a:ext cx="201622" cy="0"/>
            </a:xfrm>
            <a:prstGeom prst="line">
              <a:avLst/>
            </a:prstGeom>
            <a:solidFill>
              <a:schemeClr val="accent1"/>
            </a:solidFill>
            <a:ln w="57150" cap="sq" cmpd="sng" algn="ctr">
              <a:solidFill>
                <a:schemeClr val="bg1">
                  <a:lumMod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28" name="Group 147"/>
          <p:cNvGrpSpPr>
            <a:grpSpLocks/>
          </p:cNvGrpSpPr>
          <p:nvPr/>
        </p:nvGrpSpPr>
        <p:grpSpPr bwMode="auto">
          <a:xfrm>
            <a:off x="1209170" y="4245078"/>
            <a:ext cx="5706533" cy="1954212"/>
            <a:chOff x="1393" y="1690"/>
            <a:chExt cx="3055" cy="1652"/>
          </a:xfrm>
        </p:grpSpPr>
        <p:grpSp>
          <p:nvGrpSpPr>
            <p:cNvPr id="10262" name="Group 9"/>
            <p:cNvGrpSpPr>
              <a:grpSpLocks/>
            </p:cNvGrpSpPr>
            <p:nvPr/>
          </p:nvGrpSpPr>
          <p:grpSpPr bwMode="auto">
            <a:xfrm>
              <a:off x="1771" y="2038"/>
              <a:ext cx="2277" cy="291"/>
              <a:chOff x="1344" y="762"/>
              <a:chExt cx="2496" cy="528"/>
            </a:xfrm>
          </p:grpSpPr>
          <p:sp>
            <p:nvSpPr>
              <p:cNvPr id="10288" name="Oval 3"/>
              <p:cNvSpPr>
                <a:spLocks noChangeArrowheads="1"/>
              </p:cNvSpPr>
              <p:nvPr/>
            </p:nvSpPr>
            <p:spPr bwMode="auto">
              <a:xfrm>
                <a:off x="1344" y="762"/>
                <a:ext cx="2496" cy="528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0289" name="Line 6"/>
              <p:cNvSpPr>
                <a:spLocks noChangeShapeType="1"/>
              </p:cNvSpPr>
              <p:nvPr/>
            </p:nvSpPr>
            <p:spPr bwMode="auto">
              <a:xfrm flipV="1">
                <a:off x="1770" y="810"/>
                <a:ext cx="96" cy="1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0290" name="Line 7"/>
              <p:cNvSpPr>
                <a:spLocks noChangeShapeType="1"/>
              </p:cNvSpPr>
              <p:nvPr/>
            </p:nvSpPr>
            <p:spPr bwMode="auto">
              <a:xfrm>
                <a:off x="3186" y="792"/>
                <a:ext cx="120" cy="1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0291" name="Line 8"/>
              <p:cNvSpPr>
                <a:spLocks noChangeShapeType="1"/>
              </p:cNvSpPr>
              <p:nvPr/>
            </p:nvSpPr>
            <p:spPr bwMode="auto">
              <a:xfrm flipH="1" flipV="1">
                <a:off x="1902" y="1248"/>
                <a:ext cx="120" cy="1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10263" name="Group 20"/>
            <p:cNvGrpSpPr>
              <a:grpSpLocks/>
            </p:cNvGrpSpPr>
            <p:nvPr/>
          </p:nvGrpSpPr>
          <p:grpSpPr bwMode="auto">
            <a:xfrm>
              <a:off x="1590" y="1859"/>
              <a:ext cx="2623" cy="555"/>
              <a:chOff x="1140" y="588"/>
              <a:chExt cx="2874" cy="708"/>
            </a:xfrm>
          </p:grpSpPr>
          <p:sp>
            <p:nvSpPr>
              <p:cNvPr id="10284" name="Oval 11"/>
              <p:cNvSpPr>
                <a:spLocks noChangeArrowheads="1"/>
              </p:cNvSpPr>
              <p:nvPr/>
            </p:nvSpPr>
            <p:spPr bwMode="auto">
              <a:xfrm>
                <a:off x="1140" y="588"/>
                <a:ext cx="2874" cy="708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0285" name="Line 12"/>
              <p:cNvSpPr>
                <a:spLocks noChangeShapeType="1"/>
              </p:cNvSpPr>
              <p:nvPr/>
            </p:nvSpPr>
            <p:spPr bwMode="auto">
              <a:xfrm flipV="1">
                <a:off x="1631" y="652"/>
                <a:ext cx="110" cy="25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0286" name="Line 13"/>
              <p:cNvSpPr>
                <a:spLocks noChangeShapeType="1"/>
              </p:cNvSpPr>
              <p:nvPr/>
            </p:nvSpPr>
            <p:spPr bwMode="auto">
              <a:xfrm>
                <a:off x="3261" y="628"/>
                <a:ext cx="138" cy="1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0287" name="Line 14"/>
              <p:cNvSpPr>
                <a:spLocks noChangeShapeType="1"/>
              </p:cNvSpPr>
              <p:nvPr/>
            </p:nvSpPr>
            <p:spPr bwMode="auto">
              <a:xfrm flipH="1" flipV="1">
                <a:off x="2149" y="1276"/>
                <a:ext cx="138" cy="1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10264" name="Group 21"/>
            <p:cNvGrpSpPr>
              <a:grpSpLocks/>
            </p:cNvGrpSpPr>
            <p:nvPr/>
          </p:nvGrpSpPr>
          <p:grpSpPr bwMode="auto">
            <a:xfrm>
              <a:off x="1393" y="1690"/>
              <a:ext cx="3022" cy="801"/>
              <a:chOff x="930" y="384"/>
              <a:chExt cx="3312" cy="1023"/>
            </a:xfrm>
          </p:grpSpPr>
          <p:sp>
            <p:nvSpPr>
              <p:cNvPr id="10280" name="Oval 16"/>
              <p:cNvSpPr>
                <a:spLocks noChangeArrowheads="1"/>
              </p:cNvSpPr>
              <p:nvPr/>
            </p:nvSpPr>
            <p:spPr bwMode="auto">
              <a:xfrm>
                <a:off x="930" y="384"/>
                <a:ext cx="3312" cy="102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0281" name="Line 17"/>
              <p:cNvSpPr>
                <a:spLocks noChangeShapeType="1"/>
              </p:cNvSpPr>
              <p:nvPr/>
            </p:nvSpPr>
            <p:spPr bwMode="auto">
              <a:xfrm flipV="1">
                <a:off x="1495" y="477"/>
                <a:ext cx="128" cy="35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0282" name="Line 18"/>
              <p:cNvSpPr>
                <a:spLocks noChangeShapeType="1"/>
              </p:cNvSpPr>
              <p:nvPr/>
            </p:nvSpPr>
            <p:spPr bwMode="auto">
              <a:xfrm>
                <a:off x="3374" y="442"/>
                <a:ext cx="159" cy="2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0283" name="Line 19"/>
              <p:cNvSpPr>
                <a:spLocks noChangeShapeType="1"/>
              </p:cNvSpPr>
              <p:nvPr/>
            </p:nvSpPr>
            <p:spPr bwMode="auto">
              <a:xfrm flipH="1">
                <a:off x="2408" y="1400"/>
                <a:ext cx="160" cy="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10265" name="Group 22"/>
            <p:cNvGrpSpPr>
              <a:grpSpLocks/>
            </p:cNvGrpSpPr>
            <p:nvPr/>
          </p:nvGrpSpPr>
          <p:grpSpPr bwMode="auto">
            <a:xfrm flipV="1">
              <a:off x="1765" y="2710"/>
              <a:ext cx="2278" cy="291"/>
              <a:chOff x="1344" y="762"/>
              <a:chExt cx="2496" cy="528"/>
            </a:xfrm>
          </p:grpSpPr>
          <p:sp>
            <p:nvSpPr>
              <p:cNvPr id="10276" name="Oval 23"/>
              <p:cNvSpPr>
                <a:spLocks noChangeArrowheads="1"/>
              </p:cNvSpPr>
              <p:nvPr/>
            </p:nvSpPr>
            <p:spPr bwMode="auto">
              <a:xfrm>
                <a:off x="1344" y="762"/>
                <a:ext cx="2496" cy="528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0277" name="Line 24"/>
              <p:cNvSpPr>
                <a:spLocks noChangeShapeType="1"/>
              </p:cNvSpPr>
              <p:nvPr/>
            </p:nvSpPr>
            <p:spPr bwMode="auto">
              <a:xfrm flipV="1">
                <a:off x="1770" y="810"/>
                <a:ext cx="96" cy="1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0278" name="Line 25"/>
              <p:cNvSpPr>
                <a:spLocks noChangeShapeType="1"/>
              </p:cNvSpPr>
              <p:nvPr/>
            </p:nvSpPr>
            <p:spPr bwMode="auto">
              <a:xfrm>
                <a:off x="3186" y="792"/>
                <a:ext cx="120" cy="1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0279" name="Line 26"/>
              <p:cNvSpPr>
                <a:spLocks noChangeShapeType="1"/>
              </p:cNvSpPr>
              <p:nvPr/>
            </p:nvSpPr>
            <p:spPr bwMode="auto">
              <a:xfrm flipH="1" flipV="1">
                <a:off x="1902" y="1248"/>
                <a:ext cx="120" cy="1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10266" name="Group 27"/>
            <p:cNvGrpSpPr>
              <a:grpSpLocks/>
            </p:cNvGrpSpPr>
            <p:nvPr/>
          </p:nvGrpSpPr>
          <p:grpSpPr bwMode="auto">
            <a:xfrm flipV="1">
              <a:off x="1596" y="2621"/>
              <a:ext cx="2622" cy="554"/>
              <a:chOff x="1140" y="588"/>
              <a:chExt cx="2874" cy="708"/>
            </a:xfrm>
          </p:grpSpPr>
          <p:sp>
            <p:nvSpPr>
              <p:cNvPr id="10272" name="Oval 28"/>
              <p:cNvSpPr>
                <a:spLocks noChangeArrowheads="1"/>
              </p:cNvSpPr>
              <p:nvPr/>
            </p:nvSpPr>
            <p:spPr bwMode="auto">
              <a:xfrm>
                <a:off x="1140" y="588"/>
                <a:ext cx="2874" cy="708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0273" name="Line 29"/>
              <p:cNvSpPr>
                <a:spLocks noChangeShapeType="1"/>
              </p:cNvSpPr>
              <p:nvPr/>
            </p:nvSpPr>
            <p:spPr bwMode="auto">
              <a:xfrm flipV="1">
                <a:off x="1631" y="652"/>
                <a:ext cx="110" cy="25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0274" name="Line 30"/>
              <p:cNvSpPr>
                <a:spLocks noChangeShapeType="1"/>
              </p:cNvSpPr>
              <p:nvPr/>
            </p:nvSpPr>
            <p:spPr bwMode="auto">
              <a:xfrm>
                <a:off x="3261" y="628"/>
                <a:ext cx="138" cy="1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0275" name="Line 31"/>
              <p:cNvSpPr>
                <a:spLocks noChangeShapeType="1"/>
              </p:cNvSpPr>
              <p:nvPr/>
            </p:nvSpPr>
            <p:spPr bwMode="auto">
              <a:xfrm flipH="1" flipV="1">
                <a:off x="2149" y="1276"/>
                <a:ext cx="138" cy="1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10267" name="Group 32"/>
            <p:cNvGrpSpPr>
              <a:grpSpLocks/>
            </p:cNvGrpSpPr>
            <p:nvPr/>
          </p:nvGrpSpPr>
          <p:grpSpPr bwMode="auto">
            <a:xfrm flipV="1">
              <a:off x="1426" y="2541"/>
              <a:ext cx="3022" cy="801"/>
              <a:chOff x="930" y="384"/>
              <a:chExt cx="3312" cy="1023"/>
            </a:xfrm>
          </p:grpSpPr>
          <p:sp>
            <p:nvSpPr>
              <p:cNvPr id="10268" name="Oval 33"/>
              <p:cNvSpPr>
                <a:spLocks noChangeArrowheads="1"/>
              </p:cNvSpPr>
              <p:nvPr/>
            </p:nvSpPr>
            <p:spPr bwMode="auto">
              <a:xfrm>
                <a:off x="930" y="384"/>
                <a:ext cx="3312" cy="102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0269" name="Line 34"/>
              <p:cNvSpPr>
                <a:spLocks noChangeShapeType="1"/>
              </p:cNvSpPr>
              <p:nvPr/>
            </p:nvSpPr>
            <p:spPr bwMode="auto">
              <a:xfrm flipV="1">
                <a:off x="1495" y="477"/>
                <a:ext cx="128" cy="35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0270" name="Line 35"/>
              <p:cNvSpPr>
                <a:spLocks noChangeShapeType="1"/>
              </p:cNvSpPr>
              <p:nvPr/>
            </p:nvSpPr>
            <p:spPr bwMode="auto">
              <a:xfrm>
                <a:off x="3374" y="442"/>
                <a:ext cx="159" cy="2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0271" name="Line 36"/>
              <p:cNvSpPr>
                <a:spLocks noChangeShapeType="1"/>
              </p:cNvSpPr>
              <p:nvPr/>
            </p:nvSpPr>
            <p:spPr bwMode="auto">
              <a:xfrm flipH="1">
                <a:off x="2408" y="1400"/>
                <a:ext cx="160" cy="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</p:grpSp>
      </p:grpSp>
      <p:sp>
        <p:nvSpPr>
          <p:cNvPr id="250" name="TextBox 249"/>
          <p:cNvSpPr txBox="1"/>
          <p:nvPr/>
        </p:nvSpPr>
        <p:spPr bwMode="auto">
          <a:xfrm>
            <a:off x="7704875" y="3900074"/>
            <a:ext cx="3367616" cy="954087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txBody>
          <a:bodyPr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  <a:defRPr/>
            </a:pPr>
            <a:r>
              <a:rPr lang="en-GB" sz="2800" b="1" i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Expanding magnetic field</a:t>
            </a:r>
          </a:p>
        </p:txBody>
      </p:sp>
      <p:sp>
        <p:nvSpPr>
          <p:cNvPr id="251" name="Down Arrow Callout 250"/>
          <p:cNvSpPr>
            <a:spLocks noChangeArrowheads="1"/>
          </p:cNvSpPr>
          <p:nvPr/>
        </p:nvSpPr>
        <p:spPr bwMode="auto">
          <a:xfrm>
            <a:off x="7895413" y="2757074"/>
            <a:ext cx="2758017" cy="1285875"/>
          </a:xfrm>
          <a:prstGeom prst="downArrowCallout">
            <a:avLst>
              <a:gd name="adj1" fmla="val 12661"/>
              <a:gd name="adj2" fmla="val 28308"/>
              <a:gd name="adj3" fmla="val 25000"/>
              <a:gd name="adj4" fmla="val 64972"/>
            </a:avLst>
          </a:prstGeom>
          <a:solidFill>
            <a:srgbClr val="FFFFFF"/>
          </a:solidFill>
          <a:ln w="28575" cap="sq" algn="ctr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endParaRPr lang="en-US" altLang="en-US">
              <a:latin typeface="+mn-lt"/>
            </a:endParaRPr>
          </a:p>
        </p:txBody>
      </p:sp>
      <p:sp>
        <p:nvSpPr>
          <p:cNvPr id="252" name="TextBox 251"/>
          <p:cNvSpPr txBox="1"/>
          <p:nvPr/>
        </p:nvSpPr>
        <p:spPr bwMode="auto">
          <a:xfrm>
            <a:off x="7605391" y="2834860"/>
            <a:ext cx="3566584" cy="712788"/>
          </a:xfrm>
          <a:prstGeom prst="rect">
            <a:avLst/>
          </a:prstGeom>
          <a:noFill/>
          <a:ln w="28575">
            <a:noFill/>
          </a:ln>
        </p:spPr>
        <p:txBody>
          <a:bodyPr>
            <a:spAutoFit/>
          </a:bodyPr>
          <a:lstStyle/>
          <a:p>
            <a:pPr algn="ctr">
              <a:lnSpc>
                <a:spcPts val="2400"/>
              </a:lnSpc>
              <a:defRPr/>
            </a:pPr>
            <a:r>
              <a:rPr lang="en-GB" sz="28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Increasing </a:t>
            </a:r>
          </a:p>
          <a:p>
            <a:pPr algn="ctr">
              <a:lnSpc>
                <a:spcPts val="2400"/>
              </a:lnSpc>
              <a:defRPr/>
            </a:pPr>
            <a:r>
              <a:rPr lang="en-GB" sz="28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current</a:t>
            </a:r>
          </a:p>
        </p:txBody>
      </p:sp>
      <p:sp>
        <p:nvSpPr>
          <p:cNvPr id="253" name="TextBox 252"/>
          <p:cNvSpPr txBox="1"/>
          <p:nvPr/>
        </p:nvSpPr>
        <p:spPr>
          <a:xfrm>
            <a:off x="7250417" y="5047835"/>
            <a:ext cx="4277783" cy="12573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>
            <a:spAutoFit/>
          </a:bodyPr>
          <a:lstStyle/>
          <a:p>
            <a:pPr marL="365125" indent="-365125"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GB" sz="28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Any induced voltage in coil?</a:t>
            </a:r>
          </a:p>
          <a:p>
            <a:pPr marL="365125" indent="-365125"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GB" sz="28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Why?</a:t>
            </a:r>
          </a:p>
        </p:txBody>
      </p:sp>
      <p:sp>
        <p:nvSpPr>
          <p:cNvPr id="254" name="TextBox 253"/>
          <p:cNvSpPr txBox="1"/>
          <p:nvPr/>
        </p:nvSpPr>
        <p:spPr>
          <a:xfrm>
            <a:off x="7250416" y="1378070"/>
            <a:ext cx="4277784" cy="12573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>
            <a:spAutoFit/>
          </a:bodyPr>
          <a:lstStyle/>
          <a:p>
            <a:pPr marL="365125" indent="-365125"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GB" sz="28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Any induced voltage in coil?</a:t>
            </a:r>
          </a:p>
          <a:p>
            <a:pPr marL="365125" indent="-365125"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GB" sz="28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Why?</a:t>
            </a:r>
          </a:p>
        </p:txBody>
      </p:sp>
      <p:sp>
        <p:nvSpPr>
          <p:cNvPr id="255" name="TextBox 254"/>
          <p:cNvSpPr txBox="1">
            <a:spLocks noChangeArrowheads="1"/>
          </p:cNvSpPr>
          <p:nvPr/>
        </p:nvSpPr>
        <p:spPr bwMode="auto">
          <a:xfrm>
            <a:off x="7334834" y="723881"/>
            <a:ext cx="3960283" cy="4381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65125" indent="-365125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altLang="en-US" sz="2800" b="1" dirty="0">
                <a:solidFill>
                  <a:srgbClr val="C00000"/>
                </a:solidFill>
                <a:latin typeface="+mn-lt"/>
              </a:rPr>
              <a:t>Magnet in motion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2725963" y="3339791"/>
            <a:ext cx="2455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b="1" dirty="0">
                <a:solidFill>
                  <a:schemeClr val="tx2"/>
                </a:solidFill>
                <a:cs typeface="Times New Roman" pitchFamily="18" charset="0"/>
              </a:rPr>
              <a:t>THE BASIC INDUCTOR</a:t>
            </a:r>
          </a:p>
        </p:txBody>
      </p:sp>
      <p:sp>
        <p:nvSpPr>
          <p:cNvPr id="166" name="Rectangle 165"/>
          <p:cNvSpPr/>
          <p:nvPr/>
        </p:nvSpPr>
        <p:spPr>
          <a:xfrm>
            <a:off x="2905138" y="5711401"/>
            <a:ext cx="2455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b="1" dirty="0">
                <a:solidFill>
                  <a:schemeClr val="tx2"/>
                </a:solidFill>
                <a:cs typeface="Times New Roman" pitchFamily="18" charset="0"/>
              </a:rPr>
              <a:t>THE BASIC INDUCTOR</a:t>
            </a:r>
          </a:p>
        </p:txBody>
      </p:sp>
      <p:sp>
        <p:nvSpPr>
          <p:cNvPr id="168" name="Rectangle 4"/>
          <p:cNvSpPr>
            <a:spLocks noChangeArrowheads="1"/>
          </p:cNvSpPr>
          <p:nvPr/>
        </p:nvSpPr>
        <p:spPr bwMode="auto">
          <a:xfrm>
            <a:off x="331885" y="133851"/>
            <a:ext cx="411683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GB" altLang="en-US" sz="3600" dirty="0">
                <a:solidFill>
                  <a:schemeClr val="tx2"/>
                </a:solidFill>
                <a:latin typeface="+mn-lt"/>
                <a:cs typeface="Times New Roman" pitchFamily="18" charset="0"/>
              </a:rPr>
              <a:t> The Basic Inductor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20615" name="Group 153"/>
          <p:cNvGrpSpPr>
            <a:grpSpLocks/>
          </p:cNvGrpSpPr>
          <p:nvPr/>
        </p:nvGrpSpPr>
        <p:grpSpPr bwMode="auto">
          <a:xfrm>
            <a:off x="1794961" y="4756003"/>
            <a:ext cx="4570409" cy="1670299"/>
            <a:chOff x="1951941" y="4356361"/>
            <a:chExt cx="3428177" cy="1670654"/>
          </a:xfrm>
        </p:grpSpPr>
        <p:cxnSp>
          <p:nvCxnSpPr>
            <p:cNvPr id="10256" name="Straight Arrow Connector 179"/>
            <p:cNvCxnSpPr>
              <a:cxnSpLocks noChangeShapeType="1"/>
            </p:cNvCxnSpPr>
            <p:nvPr/>
          </p:nvCxnSpPr>
          <p:spPr bwMode="auto">
            <a:xfrm rot="10800000">
              <a:off x="2529655" y="6013546"/>
              <a:ext cx="351038" cy="0"/>
            </a:xfrm>
            <a:prstGeom prst="straightConnector1">
              <a:avLst/>
            </a:prstGeom>
            <a:noFill/>
            <a:ln w="57150" cap="sq" algn="ctr">
              <a:solidFill>
                <a:srgbClr val="C00000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57" name="Straight Arrow Connector 180"/>
            <p:cNvCxnSpPr>
              <a:cxnSpLocks noChangeShapeType="1"/>
            </p:cNvCxnSpPr>
            <p:nvPr/>
          </p:nvCxnSpPr>
          <p:spPr bwMode="auto">
            <a:xfrm rot="10800000">
              <a:off x="4211413" y="6027015"/>
              <a:ext cx="351038" cy="0"/>
            </a:xfrm>
            <a:prstGeom prst="straightConnector1">
              <a:avLst/>
            </a:prstGeom>
            <a:noFill/>
            <a:ln w="57150" cap="sq" algn="ctr">
              <a:solidFill>
                <a:srgbClr val="C00000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58" name="Straight Arrow Connector 181"/>
            <p:cNvCxnSpPr>
              <a:cxnSpLocks noChangeShapeType="1"/>
            </p:cNvCxnSpPr>
            <p:nvPr/>
          </p:nvCxnSpPr>
          <p:spPr bwMode="auto">
            <a:xfrm>
              <a:off x="2265345" y="4356361"/>
              <a:ext cx="350622" cy="0"/>
            </a:xfrm>
            <a:prstGeom prst="straightConnector1">
              <a:avLst/>
            </a:prstGeom>
            <a:noFill/>
            <a:ln w="57150" cap="sq" algn="ctr">
              <a:solidFill>
                <a:srgbClr val="C00000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59" name="Straight Arrow Connector 182"/>
            <p:cNvCxnSpPr>
              <a:cxnSpLocks noChangeShapeType="1"/>
            </p:cNvCxnSpPr>
            <p:nvPr/>
          </p:nvCxnSpPr>
          <p:spPr bwMode="auto">
            <a:xfrm rot="10800000" flipH="1">
              <a:off x="5001525" y="4358938"/>
              <a:ext cx="351038" cy="0"/>
            </a:xfrm>
            <a:prstGeom prst="straightConnector1">
              <a:avLst/>
            </a:prstGeom>
            <a:noFill/>
            <a:ln w="57150" cap="sq" algn="ctr">
              <a:solidFill>
                <a:srgbClr val="C00000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0" name="Straight Arrow Connector 183"/>
            <p:cNvCxnSpPr>
              <a:cxnSpLocks noChangeShapeType="1"/>
            </p:cNvCxnSpPr>
            <p:nvPr/>
          </p:nvCxnSpPr>
          <p:spPr bwMode="auto">
            <a:xfrm rot="16200000">
              <a:off x="1717891" y="4932620"/>
              <a:ext cx="468099" cy="0"/>
            </a:xfrm>
            <a:prstGeom prst="straightConnector1">
              <a:avLst/>
            </a:prstGeom>
            <a:noFill/>
            <a:ln w="57150" cap="sq" algn="ctr">
              <a:solidFill>
                <a:srgbClr val="C00000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1" name="Straight Arrow Connector 184"/>
            <p:cNvCxnSpPr>
              <a:cxnSpLocks noChangeShapeType="1"/>
            </p:cNvCxnSpPr>
            <p:nvPr/>
          </p:nvCxnSpPr>
          <p:spPr bwMode="auto">
            <a:xfrm rot="5400000" flipV="1">
              <a:off x="5146068" y="4875083"/>
              <a:ext cx="468099" cy="0"/>
            </a:xfrm>
            <a:prstGeom prst="straightConnector1">
              <a:avLst/>
            </a:prstGeom>
            <a:noFill/>
            <a:ln w="57150" cap="sq" algn="ctr">
              <a:solidFill>
                <a:srgbClr val="C00000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250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208 -0.00347 C -0.00677 -0.00301 -0.06563 -0.00255 -0.07709 -0.00347 C -0.08854 -0.00416 -0.03872 -0.00763 -0.01632 -0.00833 C 0.00607 -0.00879 0.03194 -0.0081 0.05781 -0.0074 " pathEditMode="relative" rAng="0" ptsTypes="aaaA"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3" y="-2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ntr" presetSubtype="1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0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5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0" animBg="1"/>
      <p:bldP spid="251" grpId="0" animBg="1"/>
      <p:bldP spid="252" grpId="0"/>
      <p:bldP spid="253" grpId="0" animBg="1"/>
      <p:bldP spid="254" grpId="0" animBg="1"/>
      <p:bldP spid="255" grpId="0" animBg="1"/>
      <p:bldP spid="16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6"/>
          <p:cNvGrpSpPr>
            <a:grpSpLocks/>
          </p:cNvGrpSpPr>
          <p:nvPr/>
        </p:nvGrpSpPr>
        <p:grpSpPr bwMode="auto">
          <a:xfrm>
            <a:off x="1654420" y="1569195"/>
            <a:ext cx="4584698" cy="1669297"/>
            <a:chOff x="1941224" y="4366891"/>
            <a:chExt cx="3438896" cy="1669652"/>
          </a:xfrm>
        </p:grpSpPr>
        <p:cxnSp>
          <p:nvCxnSpPr>
            <p:cNvPr id="11350" name="Straight Arrow Connector 187"/>
            <p:cNvCxnSpPr>
              <a:cxnSpLocks noChangeShapeType="1"/>
            </p:cNvCxnSpPr>
            <p:nvPr/>
          </p:nvCxnSpPr>
          <p:spPr bwMode="auto">
            <a:xfrm rot="10800000">
              <a:off x="2587385" y="6026263"/>
              <a:ext cx="322037" cy="0"/>
            </a:xfrm>
            <a:prstGeom prst="straightConnector1">
              <a:avLst/>
            </a:prstGeom>
            <a:noFill/>
            <a:ln w="12700" cap="sq" algn="ctr">
              <a:solidFill>
                <a:srgbClr val="0000FF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51" name="Straight Arrow Connector 188"/>
            <p:cNvCxnSpPr>
              <a:cxnSpLocks noChangeShapeType="1"/>
            </p:cNvCxnSpPr>
            <p:nvPr/>
          </p:nvCxnSpPr>
          <p:spPr bwMode="auto">
            <a:xfrm rot="10800000">
              <a:off x="4244109" y="6036543"/>
              <a:ext cx="322037" cy="0"/>
            </a:xfrm>
            <a:prstGeom prst="straightConnector1">
              <a:avLst/>
            </a:prstGeom>
            <a:noFill/>
            <a:ln w="12700" cap="sq" algn="ctr">
              <a:solidFill>
                <a:srgbClr val="0000FF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52" name="Straight Arrow Connector 189"/>
            <p:cNvCxnSpPr>
              <a:cxnSpLocks noChangeShapeType="1"/>
            </p:cNvCxnSpPr>
            <p:nvPr/>
          </p:nvCxnSpPr>
          <p:spPr bwMode="auto">
            <a:xfrm rot="10800000" flipH="1">
              <a:off x="2265347" y="4375456"/>
              <a:ext cx="322037" cy="0"/>
            </a:xfrm>
            <a:prstGeom prst="straightConnector1">
              <a:avLst/>
            </a:prstGeom>
            <a:noFill/>
            <a:ln w="12700" cap="sq" algn="ctr">
              <a:solidFill>
                <a:srgbClr val="0000FF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53" name="Straight Arrow Connector 190"/>
            <p:cNvCxnSpPr>
              <a:cxnSpLocks noChangeShapeType="1"/>
            </p:cNvCxnSpPr>
            <p:nvPr/>
          </p:nvCxnSpPr>
          <p:spPr bwMode="auto">
            <a:xfrm rot="10800000" flipH="1">
              <a:off x="5026953" y="4366891"/>
              <a:ext cx="322037" cy="0"/>
            </a:xfrm>
            <a:prstGeom prst="straightConnector1">
              <a:avLst/>
            </a:prstGeom>
            <a:noFill/>
            <a:ln w="12700" cap="sq" algn="ctr">
              <a:solidFill>
                <a:srgbClr val="0000FF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54" name="Straight Arrow Connector 191"/>
            <p:cNvCxnSpPr>
              <a:cxnSpLocks noChangeShapeType="1"/>
            </p:cNvCxnSpPr>
            <p:nvPr/>
          </p:nvCxnSpPr>
          <p:spPr bwMode="auto">
            <a:xfrm rot="16200000">
              <a:off x="1780205" y="4919944"/>
              <a:ext cx="322037" cy="0"/>
            </a:xfrm>
            <a:prstGeom prst="straightConnector1">
              <a:avLst/>
            </a:prstGeom>
            <a:noFill/>
            <a:ln w="12700" cap="sq" algn="ctr">
              <a:solidFill>
                <a:srgbClr val="0000FF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55" name="Straight Arrow Connector 192"/>
            <p:cNvCxnSpPr>
              <a:cxnSpLocks noChangeShapeType="1"/>
            </p:cNvCxnSpPr>
            <p:nvPr/>
          </p:nvCxnSpPr>
          <p:spPr bwMode="auto">
            <a:xfrm rot="5400000" flipV="1">
              <a:off x="5219101" y="4892564"/>
              <a:ext cx="322037" cy="0"/>
            </a:xfrm>
            <a:prstGeom prst="straightConnector1">
              <a:avLst/>
            </a:prstGeom>
            <a:noFill/>
            <a:ln w="12700" cap="sq" algn="ctr">
              <a:solidFill>
                <a:srgbClr val="0000FF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" name="Group 193"/>
          <p:cNvGrpSpPr>
            <a:grpSpLocks/>
          </p:cNvGrpSpPr>
          <p:nvPr/>
        </p:nvGrpSpPr>
        <p:grpSpPr bwMode="auto">
          <a:xfrm>
            <a:off x="1677699" y="1554153"/>
            <a:ext cx="4572000" cy="1939927"/>
            <a:chOff x="1951501" y="4349472"/>
            <a:chExt cx="3428617" cy="1940028"/>
          </a:xfrm>
        </p:grpSpPr>
        <p:grpSp>
          <p:nvGrpSpPr>
            <p:cNvPr id="11312" name="Group 97"/>
            <p:cNvGrpSpPr>
              <a:grpSpLocks/>
            </p:cNvGrpSpPr>
            <p:nvPr/>
          </p:nvGrpSpPr>
          <p:grpSpPr bwMode="auto">
            <a:xfrm>
              <a:off x="1951501" y="4349472"/>
              <a:ext cx="3428617" cy="1676487"/>
              <a:chOff x="3810382" y="2310199"/>
              <a:chExt cx="3813175" cy="1864510"/>
            </a:xfrm>
          </p:grpSpPr>
          <p:grpSp>
            <p:nvGrpSpPr>
              <p:cNvPr id="11315" name="Group 96"/>
              <p:cNvGrpSpPr>
                <a:grpSpLocks/>
              </p:cNvGrpSpPr>
              <p:nvPr/>
            </p:nvGrpSpPr>
            <p:grpSpPr bwMode="auto">
              <a:xfrm>
                <a:off x="4727957" y="2326074"/>
                <a:ext cx="2286000" cy="987425"/>
                <a:chOff x="1488" y="2640"/>
                <a:chExt cx="1440" cy="1200"/>
              </a:xfrm>
            </p:grpSpPr>
            <p:grpSp>
              <p:nvGrpSpPr>
                <p:cNvPr id="11326" name="Group 6"/>
                <p:cNvGrpSpPr>
                  <a:grpSpLocks/>
                </p:cNvGrpSpPr>
                <p:nvPr/>
              </p:nvGrpSpPr>
              <p:grpSpPr bwMode="auto">
                <a:xfrm>
                  <a:off x="1488" y="2640"/>
                  <a:ext cx="240" cy="1200"/>
                  <a:chOff x="1488" y="2640"/>
                  <a:chExt cx="240" cy="1200"/>
                </a:xfrm>
              </p:grpSpPr>
              <p:sp>
                <p:nvSpPr>
                  <p:cNvPr id="11347" name="Arc 7"/>
                  <p:cNvSpPr>
                    <a:spLocks/>
                  </p:cNvSpPr>
                  <p:nvPr/>
                </p:nvSpPr>
                <p:spPr bwMode="auto">
                  <a:xfrm>
                    <a:off x="1488" y="2640"/>
                    <a:ext cx="192" cy="864"/>
                  </a:xfrm>
                  <a:custGeom>
                    <a:avLst/>
                    <a:gdLst>
                      <a:gd name="T0" fmla="*/ 0 w 21592"/>
                      <a:gd name="T1" fmla="*/ 0 h 21600"/>
                      <a:gd name="T2" fmla="*/ 0 w 21592"/>
                      <a:gd name="T3" fmla="*/ 0 h 21600"/>
                      <a:gd name="T4" fmla="*/ 0 w 21592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592"/>
                      <a:gd name="T10" fmla="*/ 0 h 21600"/>
                      <a:gd name="T11" fmla="*/ 21592 w 21592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592" h="21600" fill="none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</a:path>
                      <a:path w="21592" h="21600" stroke="0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  <p:sp>
                <p:nvSpPr>
                  <p:cNvPr id="11348" name="Arc 8"/>
                  <p:cNvSpPr>
                    <a:spLocks/>
                  </p:cNvSpPr>
                  <p:nvPr/>
                </p:nvSpPr>
                <p:spPr bwMode="auto">
                  <a:xfrm>
                    <a:off x="1536" y="3072"/>
                    <a:ext cx="144" cy="768"/>
                  </a:xfrm>
                  <a:custGeom>
                    <a:avLst/>
                    <a:gdLst>
                      <a:gd name="T0" fmla="*/ 0 w 43200"/>
                      <a:gd name="T1" fmla="*/ 0 h 38738"/>
                      <a:gd name="T2" fmla="*/ 0 w 43200"/>
                      <a:gd name="T3" fmla="*/ 0 h 38738"/>
                      <a:gd name="T4" fmla="*/ 0 w 43200"/>
                      <a:gd name="T5" fmla="*/ 0 h 38738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38738"/>
                      <a:gd name="T11" fmla="*/ 43200 w 43200"/>
                      <a:gd name="T12" fmla="*/ 38738 h 38738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38738" fill="none" extrusionOk="0">
                        <a:moveTo>
                          <a:pt x="34747" y="-1"/>
                        </a:moveTo>
                        <a:cubicBezTo>
                          <a:pt x="40075" y="4087"/>
                          <a:pt x="43200" y="10421"/>
                          <a:pt x="43200" y="17138"/>
                        </a:cubicBezTo>
                        <a:cubicBezTo>
                          <a:pt x="43200" y="29067"/>
                          <a:pt x="33529" y="38738"/>
                          <a:pt x="21600" y="38738"/>
                        </a:cubicBezTo>
                        <a:cubicBezTo>
                          <a:pt x="9670" y="38738"/>
                          <a:pt x="0" y="29067"/>
                          <a:pt x="0" y="17138"/>
                        </a:cubicBezTo>
                        <a:cubicBezTo>
                          <a:pt x="-1" y="14782"/>
                          <a:pt x="385" y="12442"/>
                          <a:pt x="1140" y="10210"/>
                        </a:cubicBezTo>
                      </a:path>
                      <a:path w="43200" h="38738" stroke="0" extrusionOk="0">
                        <a:moveTo>
                          <a:pt x="34747" y="-1"/>
                        </a:moveTo>
                        <a:cubicBezTo>
                          <a:pt x="40075" y="4087"/>
                          <a:pt x="43200" y="10421"/>
                          <a:pt x="43200" y="17138"/>
                        </a:cubicBezTo>
                        <a:cubicBezTo>
                          <a:pt x="43200" y="29067"/>
                          <a:pt x="33529" y="38738"/>
                          <a:pt x="21600" y="38738"/>
                        </a:cubicBezTo>
                        <a:cubicBezTo>
                          <a:pt x="9670" y="38738"/>
                          <a:pt x="0" y="29067"/>
                          <a:pt x="0" y="17138"/>
                        </a:cubicBezTo>
                        <a:cubicBezTo>
                          <a:pt x="-1" y="14782"/>
                          <a:pt x="385" y="12442"/>
                          <a:pt x="1140" y="10210"/>
                        </a:cubicBezTo>
                        <a:lnTo>
                          <a:pt x="21600" y="17138"/>
                        </a:lnTo>
                        <a:lnTo>
                          <a:pt x="34747" y="-1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  <p:sp>
                <p:nvSpPr>
                  <p:cNvPr id="11349" name="Arc 9"/>
                  <p:cNvSpPr>
                    <a:spLocks/>
                  </p:cNvSpPr>
                  <p:nvPr/>
                </p:nvSpPr>
                <p:spPr bwMode="auto">
                  <a:xfrm flipH="1">
                    <a:off x="1536" y="2640"/>
                    <a:ext cx="192" cy="912"/>
                  </a:xfrm>
                  <a:custGeom>
                    <a:avLst/>
                    <a:gdLst>
                      <a:gd name="T0" fmla="*/ 0 w 21592"/>
                      <a:gd name="T1" fmla="*/ 0 h 21600"/>
                      <a:gd name="T2" fmla="*/ 0 w 21592"/>
                      <a:gd name="T3" fmla="*/ 0 h 21600"/>
                      <a:gd name="T4" fmla="*/ 0 w 21592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592"/>
                      <a:gd name="T10" fmla="*/ 0 h 21600"/>
                      <a:gd name="T11" fmla="*/ 21592 w 21592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592" h="21600" fill="none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</a:path>
                      <a:path w="21592" h="21600" stroke="0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</p:grpSp>
            <p:grpSp>
              <p:nvGrpSpPr>
                <p:cNvPr id="11327" name="Group 10"/>
                <p:cNvGrpSpPr>
                  <a:grpSpLocks/>
                </p:cNvGrpSpPr>
                <p:nvPr/>
              </p:nvGrpSpPr>
              <p:grpSpPr bwMode="auto">
                <a:xfrm>
                  <a:off x="1728" y="2640"/>
                  <a:ext cx="240" cy="1200"/>
                  <a:chOff x="1488" y="2640"/>
                  <a:chExt cx="240" cy="1200"/>
                </a:xfrm>
              </p:grpSpPr>
              <p:sp>
                <p:nvSpPr>
                  <p:cNvPr id="11344" name="Arc 11"/>
                  <p:cNvSpPr>
                    <a:spLocks/>
                  </p:cNvSpPr>
                  <p:nvPr/>
                </p:nvSpPr>
                <p:spPr bwMode="auto">
                  <a:xfrm>
                    <a:off x="1488" y="2640"/>
                    <a:ext cx="192" cy="864"/>
                  </a:xfrm>
                  <a:custGeom>
                    <a:avLst/>
                    <a:gdLst>
                      <a:gd name="T0" fmla="*/ 0 w 21592"/>
                      <a:gd name="T1" fmla="*/ 0 h 21600"/>
                      <a:gd name="T2" fmla="*/ 0 w 21592"/>
                      <a:gd name="T3" fmla="*/ 0 h 21600"/>
                      <a:gd name="T4" fmla="*/ 0 w 21592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592"/>
                      <a:gd name="T10" fmla="*/ 0 h 21600"/>
                      <a:gd name="T11" fmla="*/ 21592 w 21592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592" h="21600" fill="none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</a:path>
                      <a:path w="21592" h="21600" stroke="0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  <p:sp>
                <p:nvSpPr>
                  <p:cNvPr id="11345" name="Arc 12"/>
                  <p:cNvSpPr>
                    <a:spLocks/>
                  </p:cNvSpPr>
                  <p:nvPr/>
                </p:nvSpPr>
                <p:spPr bwMode="auto">
                  <a:xfrm>
                    <a:off x="1536" y="3072"/>
                    <a:ext cx="144" cy="768"/>
                  </a:xfrm>
                  <a:custGeom>
                    <a:avLst/>
                    <a:gdLst>
                      <a:gd name="T0" fmla="*/ 0 w 43200"/>
                      <a:gd name="T1" fmla="*/ 0 h 38738"/>
                      <a:gd name="T2" fmla="*/ 0 w 43200"/>
                      <a:gd name="T3" fmla="*/ 0 h 38738"/>
                      <a:gd name="T4" fmla="*/ 0 w 43200"/>
                      <a:gd name="T5" fmla="*/ 0 h 38738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38738"/>
                      <a:gd name="T11" fmla="*/ 43200 w 43200"/>
                      <a:gd name="T12" fmla="*/ 38738 h 38738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38738" fill="none" extrusionOk="0">
                        <a:moveTo>
                          <a:pt x="34747" y="-1"/>
                        </a:moveTo>
                        <a:cubicBezTo>
                          <a:pt x="40075" y="4087"/>
                          <a:pt x="43200" y="10421"/>
                          <a:pt x="43200" y="17138"/>
                        </a:cubicBezTo>
                        <a:cubicBezTo>
                          <a:pt x="43200" y="29067"/>
                          <a:pt x="33529" y="38738"/>
                          <a:pt x="21600" y="38738"/>
                        </a:cubicBezTo>
                        <a:cubicBezTo>
                          <a:pt x="9670" y="38738"/>
                          <a:pt x="0" y="29067"/>
                          <a:pt x="0" y="17138"/>
                        </a:cubicBezTo>
                        <a:cubicBezTo>
                          <a:pt x="-1" y="14782"/>
                          <a:pt x="385" y="12442"/>
                          <a:pt x="1140" y="10210"/>
                        </a:cubicBezTo>
                      </a:path>
                      <a:path w="43200" h="38738" stroke="0" extrusionOk="0">
                        <a:moveTo>
                          <a:pt x="34747" y="-1"/>
                        </a:moveTo>
                        <a:cubicBezTo>
                          <a:pt x="40075" y="4087"/>
                          <a:pt x="43200" y="10421"/>
                          <a:pt x="43200" y="17138"/>
                        </a:cubicBezTo>
                        <a:cubicBezTo>
                          <a:pt x="43200" y="29067"/>
                          <a:pt x="33529" y="38738"/>
                          <a:pt x="21600" y="38738"/>
                        </a:cubicBezTo>
                        <a:cubicBezTo>
                          <a:pt x="9670" y="38738"/>
                          <a:pt x="0" y="29067"/>
                          <a:pt x="0" y="17138"/>
                        </a:cubicBezTo>
                        <a:cubicBezTo>
                          <a:pt x="-1" y="14782"/>
                          <a:pt x="385" y="12442"/>
                          <a:pt x="1140" y="10210"/>
                        </a:cubicBezTo>
                        <a:lnTo>
                          <a:pt x="21600" y="17138"/>
                        </a:lnTo>
                        <a:lnTo>
                          <a:pt x="34747" y="-1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  <p:sp>
                <p:nvSpPr>
                  <p:cNvPr id="11346" name="Arc 13"/>
                  <p:cNvSpPr>
                    <a:spLocks/>
                  </p:cNvSpPr>
                  <p:nvPr/>
                </p:nvSpPr>
                <p:spPr bwMode="auto">
                  <a:xfrm flipH="1">
                    <a:off x="1536" y="2640"/>
                    <a:ext cx="192" cy="912"/>
                  </a:xfrm>
                  <a:custGeom>
                    <a:avLst/>
                    <a:gdLst>
                      <a:gd name="T0" fmla="*/ 0 w 21592"/>
                      <a:gd name="T1" fmla="*/ 0 h 21600"/>
                      <a:gd name="T2" fmla="*/ 0 w 21592"/>
                      <a:gd name="T3" fmla="*/ 0 h 21600"/>
                      <a:gd name="T4" fmla="*/ 0 w 21592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592"/>
                      <a:gd name="T10" fmla="*/ 0 h 21600"/>
                      <a:gd name="T11" fmla="*/ 21592 w 21592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592" h="21600" fill="none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</a:path>
                      <a:path w="21592" h="21600" stroke="0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</p:grpSp>
            <p:grpSp>
              <p:nvGrpSpPr>
                <p:cNvPr id="11328" name="Group 14"/>
                <p:cNvGrpSpPr>
                  <a:grpSpLocks/>
                </p:cNvGrpSpPr>
                <p:nvPr/>
              </p:nvGrpSpPr>
              <p:grpSpPr bwMode="auto">
                <a:xfrm>
                  <a:off x="2688" y="2640"/>
                  <a:ext cx="240" cy="1200"/>
                  <a:chOff x="1488" y="2640"/>
                  <a:chExt cx="240" cy="1200"/>
                </a:xfrm>
              </p:grpSpPr>
              <p:sp>
                <p:nvSpPr>
                  <p:cNvPr id="11341" name="Arc 15"/>
                  <p:cNvSpPr>
                    <a:spLocks/>
                  </p:cNvSpPr>
                  <p:nvPr/>
                </p:nvSpPr>
                <p:spPr bwMode="auto">
                  <a:xfrm>
                    <a:off x="1488" y="2640"/>
                    <a:ext cx="192" cy="864"/>
                  </a:xfrm>
                  <a:custGeom>
                    <a:avLst/>
                    <a:gdLst>
                      <a:gd name="T0" fmla="*/ 0 w 21592"/>
                      <a:gd name="T1" fmla="*/ 0 h 21600"/>
                      <a:gd name="T2" fmla="*/ 0 w 21592"/>
                      <a:gd name="T3" fmla="*/ 0 h 21600"/>
                      <a:gd name="T4" fmla="*/ 0 w 21592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592"/>
                      <a:gd name="T10" fmla="*/ 0 h 21600"/>
                      <a:gd name="T11" fmla="*/ 21592 w 21592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592" h="21600" fill="none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</a:path>
                      <a:path w="21592" h="21600" stroke="0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  <p:sp>
                <p:nvSpPr>
                  <p:cNvPr id="11342" name="Arc 16"/>
                  <p:cNvSpPr>
                    <a:spLocks/>
                  </p:cNvSpPr>
                  <p:nvPr/>
                </p:nvSpPr>
                <p:spPr bwMode="auto">
                  <a:xfrm>
                    <a:off x="1536" y="3072"/>
                    <a:ext cx="144" cy="768"/>
                  </a:xfrm>
                  <a:custGeom>
                    <a:avLst/>
                    <a:gdLst>
                      <a:gd name="T0" fmla="*/ 0 w 43200"/>
                      <a:gd name="T1" fmla="*/ 0 h 38738"/>
                      <a:gd name="T2" fmla="*/ 0 w 43200"/>
                      <a:gd name="T3" fmla="*/ 0 h 38738"/>
                      <a:gd name="T4" fmla="*/ 0 w 43200"/>
                      <a:gd name="T5" fmla="*/ 0 h 38738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38738"/>
                      <a:gd name="T11" fmla="*/ 43200 w 43200"/>
                      <a:gd name="T12" fmla="*/ 38738 h 38738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38738" fill="none" extrusionOk="0">
                        <a:moveTo>
                          <a:pt x="34747" y="-1"/>
                        </a:moveTo>
                        <a:cubicBezTo>
                          <a:pt x="40075" y="4087"/>
                          <a:pt x="43200" y="10421"/>
                          <a:pt x="43200" y="17138"/>
                        </a:cubicBezTo>
                        <a:cubicBezTo>
                          <a:pt x="43200" y="29067"/>
                          <a:pt x="33529" y="38738"/>
                          <a:pt x="21600" y="38738"/>
                        </a:cubicBezTo>
                        <a:cubicBezTo>
                          <a:pt x="9670" y="38738"/>
                          <a:pt x="0" y="29067"/>
                          <a:pt x="0" y="17138"/>
                        </a:cubicBezTo>
                        <a:cubicBezTo>
                          <a:pt x="-1" y="14782"/>
                          <a:pt x="385" y="12442"/>
                          <a:pt x="1140" y="10210"/>
                        </a:cubicBezTo>
                      </a:path>
                      <a:path w="43200" h="38738" stroke="0" extrusionOk="0">
                        <a:moveTo>
                          <a:pt x="34747" y="-1"/>
                        </a:moveTo>
                        <a:cubicBezTo>
                          <a:pt x="40075" y="4087"/>
                          <a:pt x="43200" y="10421"/>
                          <a:pt x="43200" y="17138"/>
                        </a:cubicBezTo>
                        <a:cubicBezTo>
                          <a:pt x="43200" y="29067"/>
                          <a:pt x="33529" y="38738"/>
                          <a:pt x="21600" y="38738"/>
                        </a:cubicBezTo>
                        <a:cubicBezTo>
                          <a:pt x="9670" y="38738"/>
                          <a:pt x="0" y="29067"/>
                          <a:pt x="0" y="17138"/>
                        </a:cubicBezTo>
                        <a:cubicBezTo>
                          <a:pt x="-1" y="14782"/>
                          <a:pt x="385" y="12442"/>
                          <a:pt x="1140" y="10210"/>
                        </a:cubicBezTo>
                        <a:lnTo>
                          <a:pt x="21600" y="17138"/>
                        </a:lnTo>
                        <a:lnTo>
                          <a:pt x="34747" y="-1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  <p:sp>
                <p:nvSpPr>
                  <p:cNvPr id="11343" name="Arc 17"/>
                  <p:cNvSpPr>
                    <a:spLocks/>
                  </p:cNvSpPr>
                  <p:nvPr/>
                </p:nvSpPr>
                <p:spPr bwMode="auto">
                  <a:xfrm flipH="1">
                    <a:off x="1536" y="2640"/>
                    <a:ext cx="192" cy="912"/>
                  </a:xfrm>
                  <a:custGeom>
                    <a:avLst/>
                    <a:gdLst>
                      <a:gd name="T0" fmla="*/ 0 w 21592"/>
                      <a:gd name="T1" fmla="*/ 0 h 21600"/>
                      <a:gd name="T2" fmla="*/ 0 w 21592"/>
                      <a:gd name="T3" fmla="*/ 0 h 21600"/>
                      <a:gd name="T4" fmla="*/ 0 w 21592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592"/>
                      <a:gd name="T10" fmla="*/ 0 h 21600"/>
                      <a:gd name="T11" fmla="*/ 21592 w 21592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592" h="21600" fill="none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</a:path>
                      <a:path w="21592" h="21600" stroke="0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</p:grpSp>
            <p:grpSp>
              <p:nvGrpSpPr>
                <p:cNvPr id="11329" name="Group 18"/>
                <p:cNvGrpSpPr>
                  <a:grpSpLocks/>
                </p:cNvGrpSpPr>
                <p:nvPr/>
              </p:nvGrpSpPr>
              <p:grpSpPr bwMode="auto">
                <a:xfrm>
                  <a:off x="2448" y="2640"/>
                  <a:ext cx="240" cy="1200"/>
                  <a:chOff x="1488" y="2640"/>
                  <a:chExt cx="240" cy="1200"/>
                </a:xfrm>
              </p:grpSpPr>
              <p:sp>
                <p:nvSpPr>
                  <p:cNvPr id="11338" name="Arc 19"/>
                  <p:cNvSpPr>
                    <a:spLocks/>
                  </p:cNvSpPr>
                  <p:nvPr/>
                </p:nvSpPr>
                <p:spPr bwMode="auto">
                  <a:xfrm>
                    <a:off x="1488" y="2640"/>
                    <a:ext cx="192" cy="864"/>
                  </a:xfrm>
                  <a:custGeom>
                    <a:avLst/>
                    <a:gdLst>
                      <a:gd name="T0" fmla="*/ 0 w 21592"/>
                      <a:gd name="T1" fmla="*/ 0 h 21600"/>
                      <a:gd name="T2" fmla="*/ 0 w 21592"/>
                      <a:gd name="T3" fmla="*/ 0 h 21600"/>
                      <a:gd name="T4" fmla="*/ 0 w 21592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592"/>
                      <a:gd name="T10" fmla="*/ 0 h 21600"/>
                      <a:gd name="T11" fmla="*/ 21592 w 21592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592" h="21600" fill="none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</a:path>
                      <a:path w="21592" h="21600" stroke="0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  <p:sp>
                <p:nvSpPr>
                  <p:cNvPr id="11339" name="Arc 20"/>
                  <p:cNvSpPr>
                    <a:spLocks/>
                  </p:cNvSpPr>
                  <p:nvPr/>
                </p:nvSpPr>
                <p:spPr bwMode="auto">
                  <a:xfrm>
                    <a:off x="1536" y="3072"/>
                    <a:ext cx="144" cy="768"/>
                  </a:xfrm>
                  <a:custGeom>
                    <a:avLst/>
                    <a:gdLst>
                      <a:gd name="T0" fmla="*/ 0 w 43200"/>
                      <a:gd name="T1" fmla="*/ 0 h 38738"/>
                      <a:gd name="T2" fmla="*/ 0 w 43200"/>
                      <a:gd name="T3" fmla="*/ 0 h 38738"/>
                      <a:gd name="T4" fmla="*/ 0 w 43200"/>
                      <a:gd name="T5" fmla="*/ 0 h 38738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38738"/>
                      <a:gd name="T11" fmla="*/ 43200 w 43200"/>
                      <a:gd name="T12" fmla="*/ 38738 h 38738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38738" fill="none" extrusionOk="0">
                        <a:moveTo>
                          <a:pt x="34747" y="-1"/>
                        </a:moveTo>
                        <a:cubicBezTo>
                          <a:pt x="40075" y="4087"/>
                          <a:pt x="43200" y="10421"/>
                          <a:pt x="43200" y="17138"/>
                        </a:cubicBezTo>
                        <a:cubicBezTo>
                          <a:pt x="43200" y="29067"/>
                          <a:pt x="33529" y="38738"/>
                          <a:pt x="21600" y="38738"/>
                        </a:cubicBezTo>
                        <a:cubicBezTo>
                          <a:pt x="9670" y="38738"/>
                          <a:pt x="0" y="29067"/>
                          <a:pt x="0" y="17138"/>
                        </a:cubicBezTo>
                        <a:cubicBezTo>
                          <a:pt x="-1" y="14782"/>
                          <a:pt x="385" y="12442"/>
                          <a:pt x="1140" y="10210"/>
                        </a:cubicBezTo>
                      </a:path>
                      <a:path w="43200" h="38738" stroke="0" extrusionOk="0">
                        <a:moveTo>
                          <a:pt x="34747" y="-1"/>
                        </a:moveTo>
                        <a:cubicBezTo>
                          <a:pt x="40075" y="4087"/>
                          <a:pt x="43200" y="10421"/>
                          <a:pt x="43200" y="17138"/>
                        </a:cubicBezTo>
                        <a:cubicBezTo>
                          <a:pt x="43200" y="29067"/>
                          <a:pt x="33529" y="38738"/>
                          <a:pt x="21600" y="38738"/>
                        </a:cubicBezTo>
                        <a:cubicBezTo>
                          <a:pt x="9670" y="38738"/>
                          <a:pt x="0" y="29067"/>
                          <a:pt x="0" y="17138"/>
                        </a:cubicBezTo>
                        <a:cubicBezTo>
                          <a:pt x="-1" y="14782"/>
                          <a:pt x="385" y="12442"/>
                          <a:pt x="1140" y="10210"/>
                        </a:cubicBezTo>
                        <a:lnTo>
                          <a:pt x="21600" y="17138"/>
                        </a:lnTo>
                        <a:lnTo>
                          <a:pt x="34747" y="-1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  <p:sp>
                <p:nvSpPr>
                  <p:cNvPr id="11340" name="Arc 21"/>
                  <p:cNvSpPr>
                    <a:spLocks/>
                  </p:cNvSpPr>
                  <p:nvPr/>
                </p:nvSpPr>
                <p:spPr bwMode="auto">
                  <a:xfrm flipH="1">
                    <a:off x="1536" y="2640"/>
                    <a:ext cx="192" cy="912"/>
                  </a:xfrm>
                  <a:custGeom>
                    <a:avLst/>
                    <a:gdLst>
                      <a:gd name="T0" fmla="*/ 0 w 21592"/>
                      <a:gd name="T1" fmla="*/ 0 h 21600"/>
                      <a:gd name="T2" fmla="*/ 0 w 21592"/>
                      <a:gd name="T3" fmla="*/ 0 h 21600"/>
                      <a:gd name="T4" fmla="*/ 0 w 21592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592"/>
                      <a:gd name="T10" fmla="*/ 0 h 21600"/>
                      <a:gd name="T11" fmla="*/ 21592 w 21592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592" h="21600" fill="none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</a:path>
                      <a:path w="21592" h="21600" stroke="0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</p:grpSp>
            <p:grpSp>
              <p:nvGrpSpPr>
                <p:cNvPr id="11330" name="Group 22"/>
                <p:cNvGrpSpPr>
                  <a:grpSpLocks/>
                </p:cNvGrpSpPr>
                <p:nvPr/>
              </p:nvGrpSpPr>
              <p:grpSpPr bwMode="auto">
                <a:xfrm>
                  <a:off x="2208" y="2640"/>
                  <a:ext cx="240" cy="1200"/>
                  <a:chOff x="1488" y="2640"/>
                  <a:chExt cx="240" cy="1200"/>
                </a:xfrm>
              </p:grpSpPr>
              <p:sp>
                <p:nvSpPr>
                  <p:cNvPr id="11335" name="Arc 23"/>
                  <p:cNvSpPr>
                    <a:spLocks/>
                  </p:cNvSpPr>
                  <p:nvPr/>
                </p:nvSpPr>
                <p:spPr bwMode="auto">
                  <a:xfrm>
                    <a:off x="1488" y="2640"/>
                    <a:ext cx="192" cy="864"/>
                  </a:xfrm>
                  <a:custGeom>
                    <a:avLst/>
                    <a:gdLst>
                      <a:gd name="T0" fmla="*/ 0 w 21592"/>
                      <a:gd name="T1" fmla="*/ 0 h 21600"/>
                      <a:gd name="T2" fmla="*/ 0 w 21592"/>
                      <a:gd name="T3" fmla="*/ 0 h 21600"/>
                      <a:gd name="T4" fmla="*/ 0 w 21592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592"/>
                      <a:gd name="T10" fmla="*/ 0 h 21600"/>
                      <a:gd name="T11" fmla="*/ 21592 w 21592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592" h="21600" fill="none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</a:path>
                      <a:path w="21592" h="21600" stroke="0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  <p:sp>
                <p:nvSpPr>
                  <p:cNvPr id="11336" name="Arc 24"/>
                  <p:cNvSpPr>
                    <a:spLocks/>
                  </p:cNvSpPr>
                  <p:nvPr/>
                </p:nvSpPr>
                <p:spPr bwMode="auto">
                  <a:xfrm>
                    <a:off x="1536" y="3072"/>
                    <a:ext cx="144" cy="768"/>
                  </a:xfrm>
                  <a:custGeom>
                    <a:avLst/>
                    <a:gdLst>
                      <a:gd name="T0" fmla="*/ 0 w 43200"/>
                      <a:gd name="T1" fmla="*/ 0 h 38738"/>
                      <a:gd name="T2" fmla="*/ 0 w 43200"/>
                      <a:gd name="T3" fmla="*/ 0 h 38738"/>
                      <a:gd name="T4" fmla="*/ 0 w 43200"/>
                      <a:gd name="T5" fmla="*/ 0 h 38738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38738"/>
                      <a:gd name="T11" fmla="*/ 43200 w 43200"/>
                      <a:gd name="T12" fmla="*/ 38738 h 38738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38738" fill="none" extrusionOk="0">
                        <a:moveTo>
                          <a:pt x="34747" y="-1"/>
                        </a:moveTo>
                        <a:cubicBezTo>
                          <a:pt x="40075" y="4087"/>
                          <a:pt x="43200" y="10421"/>
                          <a:pt x="43200" y="17138"/>
                        </a:cubicBezTo>
                        <a:cubicBezTo>
                          <a:pt x="43200" y="29067"/>
                          <a:pt x="33529" y="38738"/>
                          <a:pt x="21600" y="38738"/>
                        </a:cubicBezTo>
                        <a:cubicBezTo>
                          <a:pt x="9670" y="38738"/>
                          <a:pt x="0" y="29067"/>
                          <a:pt x="0" y="17138"/>
                        </a:cubicBezTo>
                        <a:cubicBezTo>
                          <a:pt x="-1" y="14782"/>
                          <a:pt x="385" y="12442"/>
                          <a:pt x="1140" y="10210"/>
                        </a:cubicBezTo>
                      </a:path>
                      <a:path w="43200" h="38738" stroke="0" extrusionOk="0">
                        <a:moveTo>
                          <a:pt x="34747" y="-1"/>
                        </a:moveTo>
                        <a:cubicBezTo>
                          <a:pt x="40075" y="4087"/>
                          <a:pt x="43200" y="10421"/>
                          <a:pt x="43200" y="17138"/>
                        </a:cubicBezTo>
                        <a:cubicBezTo>
                          <a:pt x="43200" y="29067"/>
                          <a:pt x="33529" y="38738"/>
                          <a:pt x="21600" y="38738"/>
                        </a:cubicBezTo>
                        <a:cubicBezTo>
                          <a:pt x="9670" y="38738"/>
                          <a:pt x="0" y="29067"/>
                          <a:pt x="0" y="17138"/>
                        </a:cubicBezTo>
                        <a:cubicBezTo>
                          <a:pt x="-1" y="14782"/>
                          <a:pt x="385" y="12442"/>
                          <a:pt x="1140" y="10210"/>
                        </a:cubicBezTo>
                        <a:lnTo>
                          <a:pt x="21600" y="17138"/>
                        </a:lnTo>
                        <a:lnTo>
                          <a:pt x="34747" y="-1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  <p:sp>
                <p:nvSpPr>
                  <p:cNvPr id="11337" name="Arc 25"/>
                  <p:cNvSpPr>
                    <a:spLocks/>
                  </p:cNvSpPr>
                  <p:nvPr/>
                </p:nvSpPr>
                <p:spPr bwMode="auto">
                  <a:xfrm flipH="1">
                    <a:off x="1536" y="2640"/>
                    <a:ext cx="192" cy="912"/>
                  </a:xfrm>
                  <a:custGeom>
                    <a:avLst/>
                    <a:gdLst>
                      <a:gd name="T0" fmla="*/ 0 w 21592"/>
                      <a:gd name="T1" fmla="*/ 0 h 21600"/>
                      <a:gd name="T2" fmla="*/ 0 w 21592"/>
                      <a:gd name="T3" fmla="*/ 0 h 21600"/>
                      <a:gd name="T4" fmla="*/ 0 w 21592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592"/>
                      <a:gd name="T10" fmla="*/ 0 h 21600"/>
                      <a:gd name="T11" fmla="*/ 21592 w 21592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592" h="21600" fill="none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</a:path>
                      <a:path w="21592" h="21600" stroke="0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</p:grpSp>
            <p:grpSp>
              <p:nvGrpSpPr>
                <p:cNvPr id="11331" name="Group 26"/>
                <p:cNvGrpSpPr>
                  <a:grpSpLocks/>
                </p:cNvGrpSpPr>
                <p:nvPr/>
              </p:nvGrpSpPr>
              <p:grpSpPr bwMode="auto">
                <a:xfrm>
                  <a:off x="1968" y="2640"/>
                  <a:ext cx="240" cy="1200"/>
                  <a:chOff x="1488" y="2640"/>
                  <a:chExt cx="240" cy="1200"/>
                </a:xfrm>
              </p:grpSpPr>
              <p:sp>
                <p:nvSpPr>
                  <p:cNvPr id="11332" name="Arc 27"/>
                  <p:cNvSpPr>
                    <a:spLocks/>
                  </p:cNvSpPr>
                  <p:nvPr/>
                </p:nvSpPr>
                <p:spPr bwMode="auto">
                  <a:xfrm>
                    <a:off x="1488" y="2640"/>
                    <a:ext cx="192" cy="864"/>
                  </a:xfrm>
                  <a:custGeom>
                    <a:avLst/>
                    <a:gdLst>
                      <a:gd name="T0" fmla="*/ 0 w 21592"/>
                      <a:gd name="T1" fmla="*/ 0 h 21600"/>
                      <a:gd name="T2" fmla="*/ 0 w 21592"/>
                      <a:gd name="T3" fmla="*/ 0 h 21600"/>
                      <a:gd name="T4" fmla="*/ 0 w 21592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592"/>
                      <a:gd name="T10" fmla="*/ 0 h 21600"/>
                      <a:gd name="T11" fmla="*/ 21592 w 21592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592" h="21600" fill="none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</a:path>
                      <a:path w="21592" h="21600" stroke="0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  <p:sp>
                <p:nvSpPr>
                  <p:cNvPr id="11333" name="Arc 28"/>
                  <p:cNvSpPr>
                    <a:spLocks/>
                  </p:cNvSpPr>
                  <p:nvPr/>
                </p:nvSpPr>
                <p:spPr bwMode="auto">
                  <a:xfrm>
                    <a:off x="1536" y="3072"/>
                    <a:ext cx="144" cy="768"/>
                  </a:xfrm>
                  <a:custGeom>
                    <a:avLst/>
                    <a:gdLst>
                      <a:gd name="T0" fmla="*/ 0 w 43200"/>
                      <a:gd name="T1" fmla="*/ 0 h 38738"/>
                      <a:gd name="T2" fmla="*/ 0 w 43200"/>
                      <a:gd name="T3" fmla="*/ 0 h 38738"/>
                      <a:gd name="T4" fmla="*/ 0 w 43200"/>
                      <a:gd name="T5" fmla="*/ 0 h 38738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38738"/>
                      <a:gd name="T11" fmla="*/ 43200 w 43200"/>
                      <a:gd name="T12" fmla="*/ 38738 h 38738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38738" fill="none" extrusionOk="0">
                        <a:moveTo>
                          <a:pt x="34747" y="-1"/>
                        </a:moveTo>
                        <a:cubicBezTo>
                          <a:pt x="40075" y="4087"/>
                          <a:pt x="43200" y="10421"/>
                          <a:pt x="43200" y="17138"/>
                        </a:cubicBezTo>
                        <a:cubicBezTo>
                          <a:pt x="43200" y="29067"/>
                          <a:pt x="33529" y="38738"/>
                          <a:pt x="21600" y="38738"/>
                        </a:cubicBezTo>
                        <a:cubicBezTo>
                          <a:pt x="9670" y="38738"/>
                          <a:pt x="0" y="29067"/>
                          <a:pt x="0" y="17138"/>
                        </a:cubicBezTo>
                        <a:cubicBezTo>
                          <a:pt x="-1" y="14782"/>
                          <a:pt x="385" y="12442"/>
                          <a:pt x="1140" y="10210"/>
                        </a:cubicBezTo>
                      </a:path>
                      <a:path w="43200" h="38738" stroke="0" extrusionOk="0">
                        <a:moveTo>
                          <a:pt x="34747" y="-1"/>
                        </a:moveTo>
                        <a:cubicBezTo>
                          <a:pt x="40075" y="4087"/>
                          <a:pt x="43200" y="10421"/>
                          <a:pt x="43200" y="17138"/>
                        </a:cubicBezTo>
                        <a:cubicBezTo>
                          <a:pt x="43200" y="29067"/>
                          <a:pt x="33529" y="38738"/>
                          <a:pt x="21600" y="38738"/>
                        </a:cubicBezTo>
                        <a:cubicBezTo>
                          <a:pt x="9670" y="38738"/>
                          <a:pt x="0" y="29067"/>
                          <a:pt x="0" y="17138"/>
                        </a:cubicBezTo>
                        <a:cubicBezTo>
                          <a:pt x="-1" y="14782"/>
                          <a:pt x="385" y="12442"/>
                          <a:pt x="1140" y="10210"/>
                        </a:cubicBezTo>
                        <a:lnTo>
                          <a:pt x="21600" y="17138"/>
                        </a:lnTo>
                        <a:lnTo>
                          <a:pt x="34747" y="-1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  <p:sp>
                <p:nvSpPr>
                  <p:cNvPr id="11334" name="Arc 29"/>
                  <p:cNvSpPr>
                    <a:spLocks/>
                  </p:cNvSpPr>
                  <p:nvPr/>
                </p:nvSpPr>
                <p:spPr bwMode="auto">
                  <a:xfrm flipH="1">
                    <a:off x="1536" y="2640"/>
                    <a:ext cx="192" cy="912"/>
                  </a:xfrm>
                  <a:custGeom>
                    <a:avLst/>
                    <a:gdLst>
                      <a:gd name="T0" fmla="*/ 0 w 21592"/>
                      <a:gd name="T1" fmla="*/ 0 h 21600"/>
                      <a:gd name="T2" fmla="*/ 0 w 21592"/>
                      <a:gd name="T3" fmla="*/ 0 h 21600"/>
                      <a:gd name="T4" fmla="*/ 0 w 21592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592"/>
                      <a:gd name="T10" fmla="*/ 0 h 21600"/>
                      <a:gd name="T11" fmla="*/ 21592 w 21592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592" h="21600" fill="none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</a:path>
                      <a:path w="21592" h="21600" stroke="0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</p:grpSp>
          </p:grpSp>
          <p:sp>
            <p:nvSpPr>
              <p:cNvPr id="11316" name="Line 30"/>
              <p:cNvSpPr>
                <a:spLocks noChangeShapeType="1"/>
              </p:cNvSpPr>
              <p:nvPr/>
            </p:nvSpPr>
            <p:spPr bwMode="auto">
              <a:xfrm>
                <a:off x="3813557" y="2326074"/>
                <a:ext cx="554038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SG"/>
              </a:p>
            </p:txBody>
          </p:sp>
          <p:sp>
            <p:nvSpPr>
              <p:cNvPr id="11317" name="Line 31"/>
              <p:cNvSpPr>
                <a:spLocks noChangeShapeType="1"/>
              </p:cNvSpPr>
              <p:nvPr/>
            </p:nvSpPr>
            <p:spPr bwMode="auto">
              <a:xfrm>
                <a:off x="7013957" y="2326074"/>
                <a:ext cx="30480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SG"/>
              </a:p>
            </p:txBody>
          </p:sp>
          <p:sp>
            <p:nvSpPr>
              <p:cNvPr id="11318" name="Line 32"/>
              <p:cNvSpPr>
                <a:spLocks noChangeShapeType="1"/>
              </p:cNvSpPr>
              <p:nvPr/>
            </p:nvSpPr>
            <p:spPr bwMode="auto">
              <a:xfrm>
                <a:off x="7318757" y="2326074"/>
                <a:ext cx="30480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SG"/>
              </a:p>
            </p:txBody>
          </p:sp>
          <p:sp>
            <p:nvSpPr>
              <p:cNvPr id="11319" name="Line 33"/>
              <p:cNvSpPr>
                <a:spLocks noChangeShapeType="1"/>
              </p:cNvSpPr>
              <p:nvPr/>
            </p:nvSpPr>
            <p:spPr bwMode="auto">
              <a:xfrm>
                <a:off x="4367595" y="2326074"/>
                <a:ext cx="360363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SG"/>
              </a:p>
            </p:txBody>
          </p:sp>
          <p:sp>
            <p:nvSpPr>
              <p:cNvPr id="102" name="Line 52"/>
              <p:cNvSpPr>
                <a:spLocks noChangeShapeType="1"/>
              </p:cNvSpPr>
              <p:nvPr/>
            </p:nvSpPr>
            <p:spPr bwMode="auto">
              <a:xfrm>
                <a:off x="7623559" y="2310201"/>
                <a:ext cx="0" cy="1853916"/>
              </a:xfrm>
              <a:prstGeom prst="line">
                <a:avLst/>
              </a:prstGeom>
              <a:noFill/>
              <a:ln w="28575" cap="sq">
                <a:solidFill>
                  <a:schemeClr val="bg1">
                    <a:lumMod val="25000"/>
                  </a:scheme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pPr>
                  <a:defRPr/>
                </a:pPr>
                <a:endParaRPr lang="en-GB"/>
              </a:p>
            </p:txBody>
          </p:sp>
          <p:sp>
            <p:nvSpPr>
              <p:cNvPr id="103" name="Line 53"/>
              <p:cNvSpPr>
                <a:spLocks noChangeShapeType="1"/>
              </p:cNvSpPr>
              <p:nvPr/>
            </p:nvSpPr>
            <p:spPr bwMode="auto">
              <a:xfrm>
                <a:off x="3810384" y="2317264"/>
                <a:ext cx="0" cy="1846854"/>
              </a:xfrm>
              <a:prstGeom prst="line">
                <a:avLst/>
              </a:prstGeom>
              <a:noFill/>
              <a:ln w="28575" cap="sq">
                <a:solidFill>
                  <a:schemeClr val="bg1">
                    <a:lumMod val="25000"/>
                  </a:scheme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pPr>
                  <a:defRPr/>
                </a:pPr>
                <a:endParaRPr lang="en-GB"/>
              </a:p>
            </p:txBody>
          </p:sp>
          <p:sp>
            <p:nvSpPr>
              <p:cNvPr id="104" name="Line 54"/>
              <p:cNvSpPr>
                <a:spLocks noChangeShapeType="1"/>
              </p:cNvSpPr>
              <p:nvPr/>
            </p:nvSpPr>
            <p:spPr bwMode="auto">
              <a:xfrm>
                <a:off x="3810384" y="4164117"/>
                <a:ext cx="1813023" cy="0"/>
              </a:xfrm>
              <a:prstGeom prst="line">
                <a:avLst/>
              </a:prstGeom>
              <a:noFill/>
              <a:ln w="28575" cap="sq">
                <a:solidFill>
                  <a:schemeClr val="bg1">
                    <a:lumMod val="25000"/>
                  </a:scheme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pPr>
                  <a:defRPr/>
                </a:pPr>
                <a:endParaRPr lang="en-GB"/>
              </a:p>
            </p:txBody>
          </p:sp>
          <p:sp>
            <p:nvSpPr>
              <p:cNvPr id="105" name="Line 57"/>
              <p:cNvSpPr>
                <a:spLocks noChangeShapeType="1"/>
              </p:cNvSpPr>
              <p:nvPr/>
            </p:nvSpPr>
            <p:spPr bwMode="auto">
              <a:xfrm>
                <a:off x="5794648" y="4174711"/>
                <a:ext cx="1828912" cy="0"/>
              </a:xfrm>
              <a:prstGeom prst="line">
                <a:avLst/>
              </a:prstGeom>
              <a:noFill/>
              <a:ln w="28575" cap="sq">
                <a:solidFill>
                  <a:schemeClr val="bg1">
                    <a:lumMod val="25000"/>
                  </a:scheme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pPr>
                  <a:defRPr/>
                </a:pPr>
                <a:endParaRPr lang="en-GB"/>
              </a:p>
            </p:txBody>
          </p:sp>
          <p:sp>
            <p:nvSpPr>
              <p:cNvPr id="106" name="Line 60"/>
              <p:cNvSpPr>
                <a:spLocks noChangeShapeType="1"/>
              </p:cNvSpPr>
              <p:nvPr/>
            </p:nvSpPr>
            <p:spPr bwMode="auto">
              <a:xfrm flipV="1">
                <a:off x="3813915" y="2324326"/>
                <a:ext cx="914456" cy="0"/>
              </a:xfrm>
              <a:prstGeom prst="line">
                <a:avLst/>
              </a:prstGeom>
              <a:noFill/>
              <a:ln w="28575" cap="sq">
                <a:solidFill>
                  <a:schemeClr val="bg1">
                    <a:lumMod val="25000"/>
                  </a:scheme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pPr>
                  <a:defRPr/>
                </a:pPr>
                <a:endParaRPr lang="en-GB"/>
              </a:p>
            </p:txBody>
          </p:sp>
          <p:sp>
            <p:nvSpPr>
              <p:cNvPr id="107" name="Line 61"/>
              <p:cNvSpPr>
                <a:spLocks noChangeShapeType="1"/>
              </p:cNvSpPr>
              <p:nvPr/>
            </p:nvSpPr>
            <p:spPr bwMode="auto">
              <a:xfrm flipV="1">
                <a:off x="7014510" y="2326092"/>
                <a:ext cx="609049" cy="1765"/>
              </a:xfrm>
              <a:prstGeom prst="line">
                <a:avLst/>
              </a:prstGeom>
              <a:noFill/>
              <a:ln w="28575" cap="sq">
                <a:solidFill>
                  <a:schemeClr val="bg1">
                    <a:lumMod val="25000"/>
                  </a:scheme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pPr>
                  <a:defRPr/>
                </a:pPr>
                <a:endParaRPr lang="en-GB"/>
              </a:p>
            </p:txBody>
          </p:sp>
        </p:grpSp>
        <p:cxnSp>
          <p:nvCxnSpPr>
            <p:cNvPr id="11313" name="Straight Connector 135"/>
            <p:cNvCxnSpPr>
              <a:cxnSpLocks noChangeShapeType="1"/>
            </p:cNvCxnSpPr>
            <p:nvPr/>
          </p:nvCxnSpPr>
          <p:spPr bwMode="auto">
            <a:xfrm rot="16200000" flipH="1">
              <a:off x="3288359" y="5995931"/>
              <a:ext cx="587138" cy="0"/>
            </a:xfrm>
            <a:prstGeom prst="line">
              <a:avLst/>
            </a:prstGeom>
            <a:noFill/>
            <a:ln w="28575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" name="Straight Connector 95"/>
            <p:cNvCxnSpPr/>
            <p:nvPr/>
          </p:nvCxnSpPr>
          <p:spPr bwMode="auto">
            <a:xfrm rot="5400000">
              <a:off x="3634842" y="6023580"/>
              <a:ext cx="201622" cy="0"/>
            </a:xfrm>
            <a:prstGeom prst="line">
              <a:avLst/>
            </a:prstGeom>
            <a:solidFill>
              <a:schemeClr val="accent1"/>
            </a:solidFill>
            <a:ln w="57150" cap="sq" cmpd="sng" algn="ctr">
              <a:solidFill>
                <a:schemeClr val="bg1">
                  <a:lumMod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sp>
        <p:nvSpPr>
          <p:cNvPr id="78" name="TextBox 77"/>
          <p:cNvSpPr txBox="1">
            <a:spLocks noChangeArrowheads="1"/>
          </p:cNvSpPr>
          <p:nvPr/>
        </p:nvSpPr>
        <p:spPr bwMode="auto">
          <a:xfrm>
            <a:off x="1028175" y="3829042"/>
            <a:ext cx="8098367" cy="19902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5125" indent="-365125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ts val="2800"/>
              </a:lnSpc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GB" altLang="en-US" sz="2800" dirty="0">
                <a:solidFill>
                  <a:srgbClr val="C00000"/>
                </a:solidFill>
                <a:latin typeface="+mn-lt"/>
              </a:rPr>
              <a:t>Voltage is induced in coil.</a:t>
            </a:r>
          </a:p>
          <a:p>
            <a:pPr eaLnBrk="1" hangingPunct="1">
              <a:lnSpc>
                <a:spcPts val="2800"/>
              </a:lnSpc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GB" altLang="en-US" sz="2800" dirty="0">
                <a:solidFill>
                  <a:srgbClr val="0000FF"/>
                </a:solidFill>
                <a:latin typeface="+mn-lt"/>
              </a:rPr>
              <a:t>What is the polarity of the induced voltage?</a:t>
            </a:r>
          </a:p>
          <a:p>
            <a:pPr eaLnBrk="1" hangingPunct="1">
              <a:lnSpc>
                <a:spcPts val="2800"/>
              </a:lnSpc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GB" altLang="en-US" sz="2800" dirty="0">
                <a:solidFill>
                  <a:srgbClr val="0000FF"/>
                </a:solidFill>
                <a:latin typeface="+mn-lt"/>
              </a:rPr>
              <a:t>Can you recall Lenz’s Law?</a:t>
            </a:r>
          </a:p>
          <a:p>
            <a:pPr eaLnBrk="1" hangingPunct="1">
              <a:lnSpc>
                <a:spcPts val="2800"/>
              </a:lnSpc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GB" altLang="en-US" sz="2800" dirty="0">
                <a:solidFill>
                  <a:srgbClr val="C00000"/>
                </a:solidFill>
                <a:latin typeface="+mn-lt"/>
              </a:rPr>
              <a:t>Induced voltage </a:t>
            </a:r>
            <a:r>
              <a:rPr lang="en-GB" altLang="en-US" sz="2800" u="sng" dirty="0">
                <a:solidFill>
                  <a:srgbClr val="C00000"/>
                </a:solidFill>
                <a:latin typeface="+mn-lt"/>
              </a:rPr>
              <a:t>opposes</a:t>
            </a:r>
            <a:r>
              <a:rPr lang="en-GB" altLang="en-US" sz="2800" dirty="0">
                <a:solidFill>
                  <a:srgbClr val="C00000"/>
                </a:solidFill>
                <a:latin typeface="+mn-lt"/>
              </a:rPr>
              <a:t> increase in current.</a:t>
            </a:r>
          </a:p>
        </p:txBody>
      </p:sp>
      <p:grpSp>
        <p:nvGrpSpPr>
          <p:cNvPr id="12" name="Group 147"/>
          <p:cNvGrpSpPr>
            <a:grpSpLocks/>
          </p:cNvGrpSpPr>
          <p:nvPr/>
        </p:nvGrpSpPr>
        <p:grpSpPr bwMode="auto">
          <a:xfrm>
            <a:off x="1093502" y="1050917"/>
            <a:ext cx="5706533" cy="1954212"/>
            <a:chOff x="1393" y="1690"/>
            <a:chExt cx="3055" cy="1652"/>
          </a:xfrm>
        </p:grpSpPr>
        <p:grpSp>
          <p:nvGrpSpPr>
            <p:cNvPr id="11282" name="Group 9"/>
            <p:cNvGrpSpPr>
              <a:grpSpLocks/>
            </p:cNvGrpSpPr>
            <p:nvPr/>
          </p:nvGrpSpPr>
          <p:grpSpPr bwMode="auto">
            <a:xfrm>
              <a:off x="1771" y="2038"/>
              <a:ext cx="2277" cy="291"/>
              <a:chOff x="1344" y="762"/>
              <a:chExt cx="2496" cy="528"/>
            </a:xfrm>
          </p:grpSpPr>
          <p:sp>
            <p:nvSpPr>
              <p:cNvPr id="11308" name="Oval 3"/>
              <p:cNvSpPr>
                <a:spLocks noChangeArrowheads="1"/>
              </p:cNvSpPr>
              <p:nvPr/>
            </p:nvSpPr>
            <p:spPr bwMode="auto">
              <a:xfrm>
                <a:off x="1344" y="762"/>
                <a:ext cx="2496" cy="528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1309" name="Line 6"/>
              <p:cNvSpPr>
                <a:spLocks noChangeShapeType="1"/>
              </p:cNvSpPr>
              <p:nvPr/>
            </p:nvSpPr>
            <p:spPr bwMode="auto">
              <a:xfrm flipV="1">
                <a:off x="1770" y="810"/>
                <a:ext cx="96" cy="1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1310" name="Line 7"/>
              <p:cNvSpPr>
                <a:spLocks noChangeShapeType="1"/>
              </p:cNvSpPr>
              <p:nvPr/>
            </p:nvSpPr>
            <p:spPr bwMode="auto">
              <a:xfrm>
                <a:off x="3186" y="792"/>
                <a:ext cx="120" cy="1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1311" name="Line 8"/>
              <p:cNvSpPr>
                <a:spLocks noChangeShapeType="1"/>
              </p:cNvSpPr>
              <p:nvPr/>
            </p:nvSpPr>
            <p:spPr bwMode="auto">
              <a:xfrm flipH="1" flipV="1">
                <a:off x="1902" y="1248"/>
                <a:ext cx="120" cy="1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11283" name="Group 20"/>
            <p:cNvGrpSpPr>
              <a:grpSpLocks/>
            </p:cNvGrpSpPr>
            <p:nvPr/>
          </p:nvGrpSpPr>
          <p:grpSpPr bwMode="auto">
            <a:xfrm>
              <a:off x="1590" y="1859"/>
              <a:ext cx="2623" cy="555"/>
              <a:chOff x="1140" y="588"/>
              <a:chExt cx="2874" cy="708"/>
            </a:xfrm>
          </p:grpSpPr>
          <p:sp>
            <p:nvSpPr>
              <p:cNvPr id="11304" name="Oval 11"/>
              <p:cNvSpPr>
                <a:spLocks noChangeArrowheads="1"/>
              </p:cNvSpPr>
              <p:nvPr/>
            </p:nvSpPr>
            <p:spPr bwMode="auto">
              <a:xfrm>
                <a:off x="1140" y="588"/>
                <a:ext cx="2874" cy="708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1305" name="Line 12"/>
              <p:cNvSpPr>
                <a:spLocks noChangeShapeType="1"/>
              </p:cNvSpPr>
              <p:nvPr/>
            </p:nvSpPr>
            <p:spPr bwMode="auto">
              <a:xfrm flipV="1">
                <a:off x="1631" y="652"/>
                <a:ext cx="110" cy="25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1306" name="Line 13"/>
              <p:cNvSpPr>
                <a:spLocks noChangeShapeType="1"/>
              </p:cNvSpPr>
              <p:nvPr/>
            </p:nvSpPr>
            <p:spPr bwMode="auto">
              <a:xfrm>
                <a:off x="3261" y="628"/>
                <a:ext cx="138" cy="1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1307" name="Line 14"/>
              <p:cNvSpPr>
                <a:spLocks noChangeShapeType="1"/>
              </p:cNvSpPr>
              <p:nvPr/>
            </p:nvSpPr>
            <p:spPr bwMode="auto">
              <a:xfrm flipH="1" flipV="1">
                <a:off x="2149" y="1276"/>
                <a:ext cx="138" cy="1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11284" name="Group 21"/>
            <p:cNvGrpSpPr>
              <a:grpSpLocks/>
            </p:cNvGrpSpPr>
            <p:nvPr/>
          </p:nvGrpSpPr>
          <p:grpSpPr bwMode="auto">
            <a:xfrm>
              <a:off x="1393" y="1690"/>
              <a:ext cx="3022" cy="801"/>
              <a:chOff x="930" y="384"/>
              <a:chExt cx="3312" cy="1023"/>
            </a:xfrm>
          </p:grpSpPr>
          <p:sp>
            <p:nvSpPr>
              <p:cNvPr id="11300" name="Oval 16"/>
              <p:cNvSpPr>
                <a:spLocks noChangeArrowheads="1"/>
              </p:cNvSpPr>
              <p:nvPr/>
            </p:nvSpPr>
            <p:spPr bwMode="auto">
              <a:xfrm>
                <a:off x="930" y="384"/>
                <a:ext cx="3312" cy="102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1301" name="Line 17"/>
              <p:cNvSpPr>
                <a:spLocks noChangeShapeType="1"/>
              </p:cNvSpPr>
              <p:nvPr/>
            </p:nvSpPr>
            <p:spPr bwMode="auto">
              <a:xfrm flipV="1">
                <a:off x="1495" y="477"/>
                <a:ext cx="128" cy="35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1302" name="Line 18"/>
              <p:cNvSpPr>
                <a:spLocks noChangeShapeType="1"/>
              </p:cNvSpPr>
              <p:nvPr/>
            </p:nvSpPr>
            <p:spPr bwMode="auto">
              <a:xfrm>
                <a:off x="3374" y="442"/>
                <a:ext cx="159" cy="2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1303" name="Line 19"/>
              <p:cNvSpPr>
                <a:spLocks noChangeShapeType="1"/>
              </p:cNvSpPr>
              <p:nvPr/>
            </p:nvSpPr>
            <p:spPr bwMode="auto">
              <a:xfrm flipH="1">
                <a:off x="2408" y="1400"/>
                <a:ext cx="160" cy="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11285" name="Group 22"/>
            <p:cNvGrpSpPr>
              <a:grpSpLocks/>
            </p:cNvGrpSpPr>
            <p:nvPr/>
          </p:nvGrpSpPr>
          <p:grpSpPr bwMode="auto">
            <a:xfrm flipV="1">
              <a:off x="1765" y="2710"/>
              <a:ext cx="2278" cy="291"/>
              <a:chOff x="1344" y="762"/>
              <a:chExt cx="2496" cy="528"/>
            </a:xfrm>
          </p:grpSpPr>
          <p:sp>
            <p:nvSpPr>
              <p:cNvPr id="11296" name="Oval 23"/>
              <p:cNvSpPr>
                <a:spLocks noChangeArrowheads="1"/>
              </p:cNvSpPr>
              <p:nvPr/>
            </p:nvSpPr>
            <p:spPr bwMode="auto">
              <a:xfrm>
                <a:off x="1344" y="762"/>
                <a:ext cx="2496" cy="528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1297" name="Line 24"/>
              <p:cNvSpPr>
                <a:spLocks noChangeShapeType="1"/>
              </p:cNvSpPr>
              <p:nvPr/>
            </p:nvSpPr>
            <p:spPr bwMode="auto">
              <a:xfrm flipV="1">
                <a:off x="1770" y="810"/>
                <a:ext cx="96" cy="1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1298" name="Line 25"/>
              <p:cNvSpPr>
                <a:spLocks noChangeShapeType="1"/>
              </p:cNvSpPr>
              <p:nvPr/>
            </p:nvSpPr>
            <p:spPr bwMode="auto">
              <a:xfrm>
                <a:off x="3186" y="792"/>
                <a:ext cx="120" cy="1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1299" name="Line 26"/>
              <p:cNvSpPr>
                <a:spLocks noChangeShapeType="1"/>
              </p:cNvSpPr>
              <p:nvPr/>
            </p:nvSpPr>
            <p:spPr bwMode="auto">
              <a:xfrm flipH="1" flipV="1">
                <a:off x="1902" y="1248"/>
                <a:ext cx="120" cy="1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11286" name="Group 27"/>
            <p:cNvGrpSpPr>
              <a:grpSpLocks/>
            </p:cNvGrpSpPr>
            <p:nvPr/>
          </p:nvGrpSpPr>
          <p:grpSpPr bwMode="auto">
            <a:xfrm flipV="1">
              <a:off x="1596" y="2621"/>
              <a:ext cx="2622" cy="554"/>
              <a:chOff x="1140" y="588"/>
              <a:chExt cx="2874" cy="708"/>
            </a:xfrm>
          </p:grpSpPr>
          <p:sp>
            <p:nvSpPr>
              <p:cNvPr id="11292" name="Oval 28"/>
              <p:cNvSpPr>
                <a:spLocks noChangeArrowheads="1"/>
              </p:cNvSpPr>
              <p:nvPr/>
            </p:nvSpPr>
            <p:spPr bwMode="auto">
              <a:xfrm>
                <a:off x="1140" y="588"/>
                <a:ext cx="2874" cy="708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1293" name="Line 29"/>
              <p:cNvSpPr>
                <a:spLocks noChangeShapeType="1"/>
              </p:cNvSpPr>
              <p:nvPr/>
            </p:nvSpPr>
            <p:spPr bwMode="auto">
              <a:xfrm flipV="1">
                <a:off x="1631" y="652"/>
                <a:ext cx="110" cy="25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1294" name="Line 30"/>
              <p:cNvSpPr>
                <a:spLocks noChangeShapeType="1"/>
              </p:cNvSpPr>
              <p:nvPr/>
            </p:nvSpPr>
            <p:spPr bwMode="auto">
              <a:xfrm>
                <a:off x="3261" y="628"/>
                <a:ext cx="138" cy="1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1295" name="Line 31"/>
              <p:cNvSpPr>
                <a:spLocks noChangeShapeType="1"/>
              </p:cNvSpPr>
              <p:nvPr/>
            </p:nvSpPr>
            <p:spPr bwMode="auto">
              <a:xfrm flipH="1" flipV="1">
                <a:off x="2149" y="1276"/>
                <a:ext cx="138" cy="1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11287" name="Group 32"/>
            <p:cNvGrpSpPr>
              <a:grpSpLocks/>
            </p:cNvGrpSpPr>
            <p:nvPr/>
          </p:nvGrpSpPr>
          <p:grpSpPr bwMode="auto">
            <a:xfrm flipV="1">
              <a:off x="1426" y="2541"/>
              <a:ext cx="3022" cy="801"/>
              <a:chOff x="930" y="384"/>
              <a:chExt cx="3312" cy="1023"/>
            </a:xfrm>
          </p:grpSpPr>
          <p:sp>
            <p:nvSpPr>
              <p:cNvPr id="11288" name="Oval 33"/>
              <p:cNvSpPr>
                <a:spLocks noChangeArrowheads="1"/>
              </p:cNvSpPr>
              <p:nvPr/>
            </p:nvSpPr>
            <p:spPr bwMode="auto">
              <a:xfrm>
                <a:off x="930" y="384"/>
                <a:ext cx="3312" cy="102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1289" name="Line 34"/>
              <p:cNvSpPr>
                <a:spLocks noChangeShapeType="1"/>
              </p:cNvSpPr>
              <p:nvPr/>
            </p:nvSpPr>
            <p:spPr bwMode="auto">
              <a:xfrm flipV="1">
                <a:off x="1495" y="477"/>
                <a:ext cx="128" cy="35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1290" name="Line 35"/>
              <p:cNvSpPr>
                <a:spLocks noChangeShapeType="1"/>
              </p:cNvSpPr>
              <p:nvPr/>
            </p:nvSpPr>
            <p:spPr bwMode="auto">
              <a:xfrm>
                <a:off x="3374" y="442"/>
                <a:ext cx="159" cy="2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1291" name="Line 36"/>
              <p:cNvSpPr>
                <a:spLocks noChangeShapeType="1"/>
              </p:cNvSpPr>
              <p:nvPr/>
            </p:nvSpPr>
            <p:spPr bwMode="auto">
              <a:xfrm flipH="1">
                <a:off x="2408" y="1400"/>
                <a:ext cx="160" cy="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</p:grpSp>
      </p:grpSp>
      <p:grpSp>
        <p:nvGrpSpPr>
          <p:cNvPr id="19" name="Group 153"/>
          <p:cNvGrpSpPr>
            <a:grpSpLocks/>
          </p:cNvGrpSpPr>
          <p:nvPr/>
        </p:nvGrpSpPr>
        <p:grpSpPr bwMode="auto">
          <a:xfrm>
            <a:off x="1673466" y="1560312"/>
            <a:ext cx="4565650" cy="1675004"/>
            <a:chOff x="1955511" y="4356420"/>
            <a:chExt cx="3424609" cy="1673778"/>
          </a:xfrm>
        </p:grpSpPr>
        <p:cxnSp>
          <p:nvCxnSpPr>
            <p:cNvPr id="11276" name="Straight Arrow Connector 179"/>
            <p:cNvCxnSpPr>
              <a:cxnSpLocks noChangeShapeType="1"/>
            </p:cNvCxnSpPr>
            <p:nvPr/>
          </p:nvCxnSpPr>
          <p:spPr bwMode="auto">
            <a:xfrm rot="10800000">
              <a:off x="2558384" y="6019919"/>
              <a:ext cx="351038" cy="0"/>
            </a:xfrm>
            <a:prstGeom prst="straightConnector1">
              <a:avLst/>
            </a:prstGeom>
            <a:noFill/>
            <a:ln w="57150" cap="sq" algn="ctr">
              <a:solidFill>
                <a:srgbClr val="C00000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77" name="Straight Arrow Connector 180"/>
            <p:cNvCxnSpPr>
              <a:cxnSpLocks noChangeShapeType="1"/>
            </p:cNvCxnSpPr>
            <p:nvPr/>
          </p:nvCxnSpPr>
          <p:spPr bwMode="auto">
            <a:xfrm rot="10800000">
              <a:off x="4215108" y="6030198"/>
              <a:ext cx="351038" cy="0"/>
            </a:xfrm>
            <a:prstGeom prst="straightConnector1">
              <a:avLst/>
            </a:prstGeom>
            <a:noFill/>
            <a:ln w="57150" cap="sq" algn="ctr">
              <a:solidFill>
                <a:srgbClr val="C00000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78" name="Straight Arrow Connector 181"/>
            <p:cNvCxnSpPr>
              <a:cxnSpLocks noChangeShapeType="1"/>
            </p:cNvCxnSpPr>
            <p:nvPr/>
          </p:nvCxnSpPr>
          <p:spPr bwMode="auto">
            <a:xfrm rot="10800000" flipH="1">
              <a:off x="2250634" y="4356420"/>
              <a:ext cx="351038" cy="0"/>
            </a:xfrm>
            <a:prstGeom prst="straightConnector1">
              <a:avLst/>
            </a:prstGeom>
            <a:noFill/>
            <a:ln w="57150" cap="sq" algn="ctr">
              <a:solidFill>
                <a:srgbClr val="C00000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79" name="Straight Arrow Connector 182"/>
            <p:cNvCxnSpPr>
              <a:cxnSpLocks noChangeShapeType="1"/>
            </p:cNvCxnSpPr>
            <p:nvPr/>
          </p:nvCxnSpPr>
          <p:spPr bwMode="auto">
            <a:xfrm rot="10800000" flipH="1">
              <a:off x="5017003" y="4366891"/>
              <a:ext cx="351038" cy="0"/>
            </a:xfrm>
            <a:prstGeom prst="straightConnector1">
              <a:avLst/>
            </a:prstGeom>
            <a:noFill/>
            <a:ln w="57150" cap="sq" algn="ctr">
              <a:solidFill>
                <a:srgbClr val="C00000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80" name="Straight Arrow Connector 183"/>
            <p:cNvCxnSpPr>
              <a:cxnSpLocks noChangeShapeType="1"/>
            </p:cNvCxnSpPr>
            <p:nvPr/>
          </p:nvCxnSpPr>
          <p:spPr bwMode="auto">
            <a:xfrm rot="16200000">
              <a:off x="1721682" y="4910588"/>
              <a:ext cx="467657" cy="0"/>
            </a:xfrm>
            <a:prstGeom prst="straightConnector1">
              <a:avLst/>
            </a:prstGeom>
            <a:noFill/>
            <a:ln w="57150" cap="sq" algn="ctr">
              <a:solidFill>
                <a:srgbClr val="C00000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81" name="Straight Arrow Connector 184"/>
            <p:cNvCxnSpPr>
              <a:cxnSpLocks noChangeShapeType="1"/>
            </p:cNvCxnSpPr>
            <p:nvPr/>
          </p:nvCxnSpPr>
          <p:spPr bwMode="auto">
            <a:xfrm rot="5400000" flipV="1">
              <a:off x="5146291" y="4889229"/>
              <a:ext cx="467657" cy="0"/>
            </a:xfrm>
            <a:prstGeom prst="straightConnector1">
              <a:avLst/>
            </a:prstGeom>
            <a:noFill/>
            <a:ln w="57150" cap="sq" algn="ctr">
              <a:solidFill>
                <a:srgbClr val="C00000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79" name="TextBox 178"/>
          <p:cNvSpPr txBox="1"/>
          <p:nvPr/>
        </p:nvSpPr>
        <p:spPr bwMode="auto">
          <a:xfrm>
            <a:off x="7231835" y="2057392"/>
            <a:ext cx="3367616" cy="954087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txBody>
          <a:bodyPr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  <a:defRPr/>
            </a:pPr>
            <a:r>
              <a:rPr lang="en-GB" sz="2800" b="1" i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Expanding magnetic field</a:t>
            </a:r>
          </a:p>
        </p:txBody>
      </p:sp>
      <p:sp>
        <p:nvSpPr>
          <p:cNvPr id="182" name="Down Arrow Callout 181"/>
          <p:cNvSpPr>
            <a:spLocks noChangeArrowheads="1"/>
          </p:cNvSpPr>
          <p:nvPr/>
        </p:nvSpPr>
        <p:spPr bwMode="auto">
          <a:xfrm>
            <a:off x="7515468" y="912804"/>
            <a:ext cx="2758016" cy="1287463"/>
          </a:xfrm>
          <a:prstGeom prst="downArrowCallout">
            <a:avLst>
              <a:gd name="adj1" fmla="val 12645"/>
              <a:gd name="adj2" fmla="val 28273"/>
              <a:gd name="adj3" fmla="val 25000"/>
              <a:gd name="adj4" fmla="val 64972"/>
            </a:avLst>
          </a:prstGeom>
          <a:solidFill>
            <a:srgbClr val="FFFFFF"/>
          </a:solidFill>
          <a:ln w="28575" cap="sq" algn="ctr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endParaRPr lang="en-US" altLang="en-US">
              <a:latin typeface="+mn-lt"/>
            </a:endParaRPr>
          </a:p>
        </p:txBody>
      </p:sp>
      <p:sp>
        <p:nvSpPr>
          <p:cNvPr id="180" name="TextBox 179"/>
          <p:cNvSpPr txBox="1"/>
          <p:nvPr/>
        </p:nvSpPr>
        <p:spPr bwMode="auto">
          <a:xfrm>
            <a:off x="7111184" y="990593"/>
            <a:ext cx="3566584" cy="712787"/>
          </a:xfrm>
          <a:prstGeom prst="rect">
            <a:avLst/>
          </a:prstGeom>
          <a:noFill/>
          <a:ln w="28575">
            <a:noFill/>
          </a:ln>
        </p:spPr>
        <p:txBody>
          <a:bodyPr>
            <a:spAutoFit/>
          </a:bodyPr>
          <a:lstStyle/>
          <a:p>
            <a:pPr algn="ctr">
              <a:lnSpc>
                <a:spcPts val="2400"/>
              </a:lnSpc>
              <a:defRPr/>
            </a:pPr>
            <a:r>
              <a:rPr lang="en-GB" sz="28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Increasing </a:t>
            </a:r>
          </a:p>
          <a:p>
            <a:pPr algn="ctr">
              <a:lnSpc>
                <a:spcPts val="2400"/>
              </a:lnSpc>
              <a:defRPr/>
            </a:pPr>
            <a:r>
              <a:rPr lang="en-GB" sz="28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current</a:t>
            </a:r>
          </a:p>
        </p:txBody>
      </p:sp>
      <p:sp>
        <p:nvSpPr>
          <p:cNvPr id="91" name="Rectangle 90"/>
          <p:cNvSpPr/>
          <p:nvPr/>
        </p:nvSpPr>
        <p:spPr>
          <a:xfrm>
            <a:off x="2803771" y="2479904"/>
            <a:ext cx="2455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b="1" dirty="0">
                <a:solidFill>
                  <a:schemeClr val="tx2"/>
                </a:solidFill>
                <a:cs typeface="Times New Roman" pitchFamily="18" charset="0"/>
              </a:rPr>
              <a:t>THE BASIC INDUCTOR</a:t>
            </a:r>
          </a:p>
        </p:txBody>
      </p:sp>
      <p:sp>
        <p:nvSpPr>
          <p:cNvPr id="93" name="Rectangle 4"/>
          <p:cNvSpPr>
            <a:spLocks noChangeArrowheads="1"/>
          </p:cNvSpPr>
          <p:nvPr/>
        </p:nvSpPr>
        <p:spPr bwMode="auto">
          <a:xfrm>
            <a:off x="308495" y="154555"/>
            <a:ext cx="411683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GB" altLang="en-US" sz="3600" dirty="0">
                <a:solidFill>
                  <a:schemeClr val="tx2"/>
                </a:solidFill>
                <a:latin typeface="+mn-lt"/>
                <a:cs typeface="Times New Roman" pitchFamily="18" charset="0"/>
              </a:rPr>
              <a:t> The Basic Inductor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775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ntr" presetSubtype="1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uiExpand="1" build="p" animBg="1"/>
      <p:bldP spid="179" grpId="0" animBg="1"/>
      <p:bldP spid="182" grpId="0" animBg="1"/>
      <p:bldP spid="18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6"/>
          <p:cNvGrpSpPr>
            <a:grpSpLocks/>
          </p:cNvGrpSpPr>
          <p:nvPr/>
        </p:nvGrpSpPr>
        <p:grpSpPr bwMode="auto">
          <a:xfrm>
            <a:off x="1898320" y="1607659"/>
            <a:ext cx="4584698" cy="1669297"/>
            <a:chOff x="1941224" y="4366891"/>
            <a:chExt cx="3438896" cy="1669652"/>
          </a:xfrm>
        </p:grpSpPr>
        <p:cxnSp>
          <p:nvCxnSpPr>
            <p:cNvPr id="12375" name="Straight Arrow Connector 187"/>
            <p:cNvCxnSpPr>
              <a:cxnSpLocks noChangeShapeType="1"/>
            </p:cNvCxnSpPr>
            <p:nvPr/>
          </p:nvCxnSpPr>
          <p:spPr bwMode="auto">
            <a:xfrm rot="10800000">
              <a:off x="2587385" y="6026263"/>
              <a:ext cx="322037" cy="0"/>
            </a:xfrm>
            <a:prstGeom prst="straightConnector1">
              <a:avLst/>
            </a:prstGeom>
            <a:noFill/>
            <a:ln w="12700" cap="sq" algn="ctr">
              <a:solidFill>
                <a:srgbClr val="0000FF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76" name="Straight Arrow Connector 188"/>
            <p:cNvCxnSpPr>
              <a:cxnSpLocks noChangeShapeType="1"/>
            </p:cNvCxnSpPr>
            <p:nvPr/>
          </p:nvCxnSpPr>
          <p:spPr bwMode="auto">
            <a:xfrm rot="10800000">
              <a:off x="4244109" y="6036543"/>
              <a:ext cx="322037" cy="0"/>
            </a:xfrm>
            <a:prstGeom prst="straightConnector1">
              <a:avLst/>
            </a:prstGeom>
            <a:noFill/>
            <a:ln w="12700" cap="sq" algn="ctr">
              <a:solidFill>
                <a:srgbClr val="0000FF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77" name="Straight Arrow Connector 189"/>
            <p:cNvCxnSpPr>
              <a:cxnSpLocks noChangeShapeType="1"/>
            </p:cNvCxnSpPr>
            <p:nvPr/>
          </p:nvCxnSpPr>
          <p:spPr bwMode="auto">
            <a:xfrm rot="10800000" flipH="1">
              <a:off x="2265347" y="4375456"/>
              <a:ext cx="322037" cy="0"/>
            </a:xfrm>
            <a:prstGeom prst="straightConnector1">
              <a:avLst/>
            </a:prstGeom>
            <a:noFill/>
            <a:ln w="12700" cap="sq" algn="ctr">
              <a:solidFill>
                <a:srgbClr val="0000FF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78" name="Straight Arrow Connector 190"/>
            <p:cNvCxnSpPr>
              <a:cxnSpLocks noChangeShapeType="1"/>
            </p:cNvCxnSpPr>
            <p:nvPr/>
          </p:nvCxnSpPr>
          <p:spPr bwMode="auto">
            <a:xfrm rot="10800000" flipH="1">
              <a:off x="5026953" y="4366891"/>
              <a:ext cx="322037" cy="0"/>
            </a:xfrm>
            <a:prstGeom prst="straightConnector1">
              <a:avLst/>
            </a:prstGeom>
            <a:noFill/>
            <a:ln w="12700" cap="sq" algn="ctr">
              <a:solidFill>
                <a:srgbClr val="0000FF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79" name="Straight Arrow Connector 191"/>
            <p:cNvCxnSpPr>
              <a:cxnSpLocks noChangeShapeType="1"/>
            </p:cNvCxnSpPr>
            <p:nvPr/>
          </p:nvCxnSpPr>
          <p:spPr bwMode="auto">
            <a:xfrm rot="16200000">
              <a:off x="1780205" y="4919944"/>
              <a:ext cx="322037" cy="0"/>
            </a:xfrm>
            <a:prstGeom prst="straightConnector1">
              <a:avLst/>
            </a:prstGeom>
            <a:noFill/>
            <a:ln w="12700" cap="sq" algn="ctr">
              <a:solidFill>
                <a:srgbClr val="0000FF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80" name="Straight Arrow Connector 192"/>
            <p:cNvCxnSpPr>
              <a:cxnSpLocks noChangeShapeType="1"/>
            </p:cNvCxnSpPr>
            <p:nvPr/>
          </p:nvCxnSpPr>
          <p:spPr bwMode="auto">
            <a:xfrm rot="5400000" flipV="1">
              <a:off x="5219101" y="4892564"/>
              <a:ext cx="322037" cy="0"/>
            </a:xfrm>
            <a:prstGeom prst="straightConnector1">
              <a:avLst/>
            </a:prstGeom>
            <a:noFill/>
            <a:ln w="12700" cap="sq" algn="ctr">
              <a:solidFill>
                <a:srgbClr val="0000FF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" name="Group 193"/>
          <p:cNvGrpSpPr>
            <a:grpSpLocks/>
          </p:cNvGrpSpPr>
          <p:nvPr/>
        </p:nvGrpSpPr>
        <p:grpSpPr bwMode="auto">
          <a:xfrm>
            <a:off x="1925832" y="1611667"/>
            <a:ext cx="4572000" cy="1939927"/>
            <a:chOff x="1951501" y="4349472"/>
            <a:chExt cx="3428617" cy="1940028"/>
          </a:xfrm>
        </p:grpSpPr>
        <p:grpSp>
          <p:nvGrpSpPr>
            <p:cNvPr id="12337" name="Group 97"/>
            <p:cNvGrpSpPr>
              <a:grpSpLocks/>
            </p:cNvGrpSpPr>
            <p:nvPr/>
          </p:nvGrpSpPr>
          <p:grpSpPr bwMode="auto">
            <a:xfrm>
              <a:off x="1951501" y="4349472"/>
              <a:ext cx="3428617" cy="1676487"/>
              <a:chOff x="3810382" y="2310199"/>
              <a:chExt cx="3813175" cy="1864510"/>
            </a:xfrm>
          </p:grpSpPr>
          <p:grpSp>
            <p:nvGrpSpPr>
              <p:cNvPr id="12340" name="Group 96"/>
              <p:cNvGrpSpPr>
                <a:grpSpLocks/>
              </p:cNvGrpSpPr>
              <p:nvPr/>
            </p:nvGrpSpPr>
            <p:grpSpPr bwMode="auto">
              <a:xfrm>
                <a:off x="4727957" y="2326074"/>
                <a:ext cx="2286000" cy="987425"/>
                <a:chOff x="1488" y="2640"/>
                <a:chExt cx="1440" cy="1200"/>
              </a:xfrm>
            </p:grpSpPr>
            <p:grpSp>
              <p:nvGrpSpPr>
                <p:cNvPr id="12351" name="Group 6"/>
                <p:cNvGrpSpPr>
                  <a:grpSpLocks/>
                </p:cNvGrpSpPr>
                <p:nvPr/>
              </p:nvGrpSpPr>
              <p:grpSpPr bwMode="auto">
                <a:xfrm>
                  <a:off x="1488" y="2640"/>
                  <a:ext cx="240" cy="1200"/>
                  <a:chOff x="1488" y="2640"/>
                  <a:chExt cx="240" cy="1200"/>
                </a:xfrm>
              </p:grpSpPr>
              <p:sp>
                <p:nvSpPr>
                  <p:cNvPr id="12372" name="Arc 7"/>
                  <p:cNvSpPr>
                    <a:spLocks/>
                  </p:cNvSpPr>
                  <p:nvPr/>
                </p:nvSpPr>
                <p:spPr bwMode="auto">
                  <a:xfrm>
                    <a:off x="1488" y="2640"/>
                    <a:ext cx="192" cy="864"/>
                  </a:xfrm>
                  <a:custGeom>
                    <a:avLst/>
                    <a:gdLst>
                      <a:gd name="T0" fmla="*/ 0 w 21592"/>
                      <a:gd name="T1" fmla="*/ 0 h 21600"/>
                      <a:gd name="T2" fmla="*/ 0 w 21592"/>
                      <a:gd name="T3" fmla="*/ 0 h 21600"/>
                      <a:gd name="T4" fmla="*/ 0 w 21592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592"/>
                      <a:gd name="T10" fmla="*/ 0 h 21600"/>
                      <a:gd name="T11" fmla="*/ 21592 w 21592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592" h="21600" fill="none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</a:path>
                      <a:path w="21592" h="21600" stroke="0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  <p:sp>
                <p:nvSpPr>
                  <p:cNvPr id="12373" name="Arc 8"/>
                  <p:cNvSpPr>
                    <a:spLocks/>
                  </p:cNvSpPr>
                  <p:nvPr/>
                </p:nvSpPr>
                <p:spPr bwMode="auto">
                  <a:xfrm>
                    <a:off x="1536" y="3072"/>
                    <a:ext cx="144" cy="768"/>
                  </a:xfrm>
                  <a:custGeom>
                    <a:avLst/>
                    <a:gdLst>
                      <a:gd name="T0" fmla="*/ 0 w 43200"/>
                      <a:gd name="T1" fmla="*/ 0 h 38738"/>
                      <a:gd name="T2" fmla="*/ 0 w 43200"/>
                      <a:gd name="T3" fmla="*/ 0 h 38738"/>
                      <a:gd name="T4" fmla="*/ 0 w 43200"/>
                      <a:gd name="T5" fmla="*/ 0 h 38738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38738"/>
                      <a:gd name="T11" fmla="*/ 43200 w 43200"/>
                      <a:gd name="T12" fmla="*/ 38738 h 38738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38738" fill="none" extrusionOk="0">
                        <a:moveTo>
                          <a:pt x="34747" y="-1"/>
                        </a:moveTo>
                        <a:cubicBezTo>
                          <a:pt x="40075" y="4087"/>
                          <a:pt x="43200" y="10421"/>
                          <a:pt x="43200" y="17138"/>
                        </a:cubicBezTo>
                        <a:cubicBezTo>
                          <a:pt x="43200" y="29067"/>
                          <a:pt x="33529" y="38738"/>
                          <a:pt x="21600" y="38738"/>
                        </a:cubicBezTo>
                        <a:cubicBezTo>
                          <a:pt x="9670" y="38738"/>
                          <a:pt x="0" y="29067"/>
                          <a:pt x="0" y="17138"/>
                        </a:cubicBezTo>
                        <a:cubicBezTo>
                          <a:pt x="-1" y="14782"/>
                          <a:pt x="385" y="12442"/>
                          <a:pt x="1140" y="10210"/>
                        </a:cubicBezTo>
                      </a:path>
                      <a:path w="43200" h="38738" stroke="0" extrusionOk="0">
                        <a:moveTo>
                          <a:pt x="34747" y="-1"/>
                        </a:moveTo>
                        <a:cubicBezTo>
                          <a:pt x="40075" y="4087"/>
                          <a:pt x="43200" y="10421"/>
                          <a:pt x="43200" y="17138"/>
                        </a:cubicBezTo>
                        <a:cubicBezTo>
                          <a:pt x="43200" y="29067"/>
                          <a:pt x="33529" y="38738"/>
                          <a:pt x="21600" y="38738"/>
                        </a:cubicBezTo>
                        <a:cubicBezTo>
                          <a:pt x="9670" y="38738"/>
                          <a:pt x="0" y="29067"/>
                          <a:pt x="0" y="17138"/>
                        </a:cubicBezTo>
                        <a:cubicBezTo>
                          <a:pt x="-1" y="14782"/>
                          <a:pt x="385" y="12442"/>
                          <a:pt x="1140" y="10210"/>
                        </a:cubicBezTo>
                        <a:lnTo>
                          <a:pt x="21600" y="17138"/>
                        </a:lnTo>
                        <a:lnTo>
                          <a:pt x="34747" y="-1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  <p:sp>
                <p:nvSpPr>
                  <p:cNvPr id="12374" name="Arc 9"/>
                  <p:cNvSpPr>
                    <a:spLocks/>
                  </p:cNvSpPr>
                  <p:nvPr/>
                </p:nvSpPr>
                <p:spPr bwMode="auto">
                  <a:xfrm flipH="1">
                    <a:off x="1536" y="2640"/>
                    <a:ext cx="192" cy="912"/>
                  </a:xfrm>
                  <a:custGeom>
                    <a:avLst/>
                    <a:gdLst>
                      <a:gd name="T0" fmla="*/ 0 w 21592"/>
                      <a:gd name="T1" fmla="*/ 0 h 21600"/>
                      <a:gd name="T2" fmla="*/ 0 w 21592"/>
                      <a:gd name="T3" fmla="*/ 0 h 21600"/>
                      <a:gd name="T4" fmla="*/ 0 w 21592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592"/>
                      <a:gd name="T10" fmla="*/ 0 h 21600"/>
                      <a:gd name="T11" fmla="*/ 21592 w 21592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592" h="21600" fill="none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</a:path>
                      <a:path w="21592" h="21600" stroke="0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</p:grpSp>
            <p:grpSp>
              <p:nvGrpSpPr>
                <p:cNvPr id="12352" name="Group 10"/>
                <p:cNvGrpSpPr>
                  <a:grpSpLocks/>
                </p:cNvGrpSpPr>
                <p:nvPr/>
              </p:nvGrpSpPr>
              <p:grpSpPr bwMode="auto">
                <a:xfrm>
                  <a:off x="1728" y="2640"/>
                  <a:ext cx="240" cy="1200"/>
                  <a:chOff x="1488" y="2640"/>
                  <a:chExt cx="240" cy="1200"/>
                </a:xfrm>
              </p:grpSpPr>
              <p:sp>
                <p:nvSpPr>
                  <p:cNvPr id="12369" name="Arc 11"/>
                  <p:cNvSpPr>
                    <a:spLocks/>
                  </p:cNvSpPr>
                  <p:nvPr/>
                </p:nvSpPr>
                <p:spPr bwMode="auto">
                  <a:xfrm>
                    <a:off x="1488" y="2640"/>
                    <a:ext cx="192" cy="864"/>
                  </a:xfrm>
                  <a:custGeom>
                    <a:avLst/>
                    <a:gdLst>
                      <a:gd name="T0" fmla="*/ 0 w 21592"/>
                      <a:gd name="T1" fmla="*/ 0 h 21600"/>
                      <a:gd name="T2" fmla="*/ 0 w 21592"/>
                      <a:gd name="T3" fmla="*/ 0 h 21600"/>
                      <a:gd name="T4" fmla="*/ 0 w 21592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592"/>
                      <a:gd name="T10" fmla="*/ 0 h 21600"/>
                      <a:gd name="T11" fmla="*/ 21592 w 21592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592" h="21600" fill="none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</a:path>
                      <a:path w="21592" h="21600" stroke="0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  <p:sp>
                <p:nvSpPr>
                  <p:cNvPr id="12370" name="Arc 12"/>
                  <p:cNvSpPr>
                    <a:spLocks/>
                  </p:cNvSpPr>
                  <p:nvPr/>
                </p:nvSpPr>
                <p:spPr bwMode="auto">
                  <a:xfrm>
                    <a:off x="1536" y="3072"/>
                    <a:ext cx="144" cy="768"/>
                  </a:xfrm>
                  <a:custGeom>
                    <a:avLst/>
                    <a:gdLst>
                      <a:gd name="T0" fmla="*/ 0 w 43200"/>
                      <a:gd name="T1" fmla="*/ 0 h 38738"/>
                      <a:gd name="T2" fmla="*/ 0 w 43200"/>
                      <a:gd name="T3" fmla="*/ 0 h 38738"/>
                      <a:gd name="T4" fmla="*/ 0 w 43200"/>
                      <a:gd name="T5" fmla="*/ 0 h 38738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38738"/>
                      <a:gd name="T11" fmla="*/ 43200 w 43200"/>
                      <a:gd name="T12" fmla="*/ 38738 h 38738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38738" fill="none" extrusionOk="0">
                        <a:moveTo>
                          <a:pt x="34747" y="-1"/>
                        </a:moveTo>
                        <a:cubicBezTo>
                          <a:pt x="40075" y="4087"/>
                          <a:pt x="43200" y="10421"/>
                          <a:pt x="43200" y="17138"/>
                        </a:cubicBezTo>
                        <a:cubicBezTo>
                          <a:pt x="43200" y="29067"/>
                          <a:pt x="33529" y="38738"/>
                          <a:pt x="21600" y="38738"/>
                        </a:cubicBezTo>
                        <a:cubicBezTo>
                          <a:pt x="9670" y="38738"/>
                          <a:pt x="0" y="29067"/>
                          <a:pt x="0" y="17138"/>
                        </a:cubicBezTo>
                        <a:cubicBezTo>
                          <a:pt x="-1" y="14782"/>
                          <a:pt x="385" y="12442"/>
                          <a:pt x="1140" y="10210"/>
                        </a:cubicBezTo>
                      </a:path>
                      <a:path w="43200" h="38738" stroke="0" extrusionOk="0">
                        <a:moveTo>
                          <a:pt x="34747" y="-1"/>
                        </a:moveTo>
                        <a:cubicBezTo>
                          <a:pt x="40075" y="4087"/>
                          <a:pt x="43200" y="10421"/>
                          <a:pt x="43200" y="17138"/>
                        </a:cubicBezTo>
                        <a:cubicBezTo>
                          <a:pt x="43200" y="29067"/>
                          <a:pt x="33529" y="38738"/>
                          <a:pt x="21600" y="38738"/>
                        </a:cubicBezTo>
                        <a:cubicBezTo>
                          <a:pt x="9670" y="38738"/>
                          <a:pt x="0" y="29067"/>
                          <a:pt x="0" y="17138"/>
                        </a:cubicBezTo>
                        <a:cubicBezTo>
                          <a:pt x="-1" y="14782"/>
                          <a:pt x="385" y="12442"/>
                          <a:pt x="1140" y="10210"/>
                        </a:cubicBezTo>
                        <a:lnTo>
                          <a:pt x="21600" y="17138"/>
                        </a:lnTo>
                        <a:lnTo>
                          <a:pt x="34747" y="-1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  <p:sp>
                <p:nvSpPr>
                  <p:cNvPr id="12371" name="Arc 13"/>
                  <p:cNvSpPr>
                    <a:spLocks/>
                  </p:cNvSpPr>
                  <p:nvPr/>
                </p:nvSpPr>
                <p:spPr bwMode="auto">
                  <a:xfrm flipH="1">
                    <a:off x="1536" y="2640"/>
                    <a:ext cx="192" cy="912"/>
                  </a:xfrm>
                  <a:custGeom>
                    <a:avLst/>
                    <a:gdLst>
                      <a:gd name="T0" fmla="*/ 0 w 21592"/>
                      <a:gd name="T1" fmla="*/ 0 h 21600"/>
                      <a:gd name="T2" fmla="*/ 0 w 21592"/>
                      <a:gd name="T3" fmla="*/ 0 h 21600"/>
                      <a:gd name="T4" fmla="*/ 0 w 21592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592"/>
                      <a:gd name="T10" fmla="*/ 0 h 21600"/>
                      <a:gd name="T11" fmla="*/ 21592 w 21592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592" h="21600" fill="none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</a:path>
                      <a:path w="21592" h="21600" stroke="0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</p:grpSp>
            <p:grpSp>
              <p:nvGrpSpPr>
                <p:cNvPr id="12353" name="Group 14"/>
                <p:cNvGrpSpPr>
                  <a:grpSpLocks/>
                </p:cNvGrpSpPr>
                <p:nvPr/>
              </p:nvGrpSpPr>
              <p:grpSpPr bwMode="auto">
                <a:xfrm>
                  <a:off x="2688" y="2640"/>
                  <a:ext cx="240" cy="1200"/>
                  <a:chOff x="1488" y="2640"/>
                  <a:chExt cx="240" cy="1200"/>
                </a:xfrm>
              </p:grpSpPr>
              <p:sp>
                <p:nvSpPr>
                  <p:cNvPr id="12366" name="Arc 15"/>
                  <p:cNvSpPr>
                    <a:spLocks/>
                  </p:cNvSpPr>
                  <p:nvPr/>
                </p:nvSpPr>
                <p:spPr bwMode="auto">
                  <a:xfrm>
                    <a:off x="1488" y="2640"/>
                    <a:ext cx="192" cy="864"/>
                  </a:xfrm>
                  <a:custGeom>
                    <a:avLst/>
                    <a:gdLst>
                      <a:gd name="T0" fmla="*/ 0 w 21592"/>
                      <a:gd name="T1" fmla="*/ 0 h 21600"/>
                      <a:gd name="T2" fmla="*/ 0 w 21592"/>
                      <a:gd name="T3" fmla="*/ 0 h 21600"/>
                      <a:gd name="T4" fmla="*/ 0 w 21592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592"/>
                      <a:gd name="T10" fmla="*/ 0 h 21600"/>
                      <a:gd name="T11" fmla="*/ 21592 w 21592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592" h="21600" fill="none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</a:path>
                      <a:path w="21592" h="21600" stroke="0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  <p:sp>
                <p:nvSpPr>
                  <p:cNvPr id="12367" name="Arc 16"/>
                  <p:cNvSpPr>
                    <a:spLocks/>
                  </p:cNvSpPr>
                  <p:nvPr/>
                </p:nvSpPr>
                <p:spPr bwMode="auto">
                  <a:xfrm>
                    <a:off x="1536" y="3072"/>
                    <a:ext cx="144" cy="768"/>
                  </a:xfrm>
                  <a:custGeom>
                    <a:avLst/>
                    <a:gdLst>
                      <a:gd name="T0" fmla="*/ 0 w 43200"/>
                      <a:gd name="T1" fmla="*/ 0 h 38738"/>
                      <a:gd name="T2" fmla="*/ 0 w 43200"/>
                      <a:gd name="T3" fmla="*/ 0 h 38738"/>
                      <a:gd name="T4" fmla="*/ 0 w 43200"/>
                      <a:gd name="T5" fmla="*/ 0 h 38738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38738"/>
                      <a:gd name="T11" fmla="*/ 43200 w 43200"/>
                      <a:gd name="T12" fmla="*/ 38738 h 38738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38738" fill="none" extrusionOk="0">
                        <a:moveTo>
                          <a:pt x="34747" y="-1"/>
                        </a:moveTo>
                        <a:cubicBezTo>
                          <a:pt x="40075" y="4087"/>
                          <a:pt x="43200" y="10421"/>
                          <a:pt x="43200" y="17138"/>
                        </a:cubicBezTo>
                        <a:cubicBezTo>
                          <a:pt x="43200" y="29067"/>
                          <a:pt x="33529" y="38738"/>
                          <a:pt x="21600" y="38738"/>
                        </a:cubicBezTo>
                        <a:cubicBezTo>
                          <a:pt x="9670" y="38738"/>
                          <a:pt x="0" y="29067"/>
                          <a:pt x="0" y="17138"/>
                        </a:cubicBezTo>
                        <a:cubicBezTo>
                          <a:pt x="-1" y="14782"/>
                          <a:pt x="385" y="12442"/>
                          <a:pt x="1140" y="10210"/>
                        </a:cubicBezTo>
                      </a:path>
                      <a:path w="43200" h="38738" stroke="0" extrusionOk="0">
                        <a:moveTo>
                          <a:pt x="34747" y="-1"/>
                        </a:moveTo>
                        <a:cubicBezTo>
                          <a:pt x="40075" y="4087"/>
                          <a:pt x="43200" y="10421"/>
                          <a:pt x="43200" y="17138"/>
                        </a:cubicBezTo>
                        <a:cubicBezTo>
                          <a:pt x="43200" y="29067"/>
                          <a:pt x="33529" y="38738"/>
                          <a:pt x="21600" y="38738"/>
                        </a:cubicBezTo>
                        <a:cubicBezTo>
                          <a:pt x="9670" y="38738"/>
                          <a:pt x="0" y="29067"/>
                          <a:pt x="0" y="17138"/>
                        </a:cubicBezTo>
                        <a:cubicBezTo>
                          <a:pt x="-1" y="14782"/>
                          <a:pt x="385" y="12442"/>
                          <a:pt x="1140" y="10210"/>
                        </a:cubicBezTo>
                        <a:lnTo>
                          <a:pt x="21600" y="17138"/>
                        </a:lnTo>
                        <a:lnTo>
                          <a:pt x="34747" y="-1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  <p:sp>
                <p:nvSpPr>
                  <p:cNvPr id="12368" name="Arc 17"/>
                  <p:cNvSpPr>
                    <a:spLocks/>
                  </p:cNvSpPr>
                  <p:nvPr/>
                </p:nvSpPr>
                <p:spPr bwMode="auto">
                  <a:xfrm flipH="1">
                    <a:off x="1536" y="2640"/>
                    <a:ext cx="192" cy="912"/>
                  </a:xfrm>
                  <a:custGeom>
                    <a:avLst/>
                    <a:gdLst>
                      <a:gd name="T0" fmla="*/ 0 w 21592"/>
                      <a:gd name="T1" fmla="*/ 0 h 21600"/>
                      <a:gd name="T2" fmla="*/ 0 w 21592"/>
                      <a:gd name="T3" fmla="*/ 0 h 21600"/>
                      <a:gd name="T4" fmla="*/ 0 w 21592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592"/>
                      <a:gd name="T10" fmla="*/ 0 h 21600"/>
                      <a:gd name="T11" fmla="*/ 21592 w 21592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592" h="21600" fill="none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</a:path>
                      <a:path w="21592" h="21600" stroke="0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</p:grpSp>
            <p:grpSp>
              <p:nvGrpSpPr>
                <p:cNvPr id="12354" name="Group 18"/>
                <p:cNvGrpSpPr>
                  <a:grpSpLocks/>
                </p:cNvGrpSpPr>
                <p:nvPr/>
              </p:nvGrpSpPr>
              <p:grpSpPr bwMode="auto">
                <a:xfrm>
                  <a:off x="2448" y="2640"/>
                  <a:ext cx="240" cy="1200"/>
                  <a:chOff x="1488" y="2640"/>
                  <a:chExt cx="240" cy="1200"/>
                </a:xfrm>
              </p:grpSpPr>
              <p:sp>
                <p:nvSpPr>
                  <p:cNvPr id="12363" name="Arc 19"/>
                  <p:cNvSpPr>
                    <a:spLocks/>
                  </p:cNvSpPr>
                  <p:nvPr/>
                </p:nvSpPr>
                <p:spPr bwMode="auto">
                  <a:xfrm>
                    <a:off x="1488" y="2640"/>
                    <a:ext cx="192" cy="864"/>
                  </a:xfrm>
                  <a:custGeom>
                    <a:avLst/>
                    <a:gdLst>
                      <a:gd name="T0" fmla="*/ 0 w 21592"/>
                      <a:gd name="T1" fmla="*/ 0 h 21600"/>
                      <a:gd name="T2" fmla="*/ 0 w 21592"/>
                      <a:gd name="T3" fmla="*/ 0 h 21600"/>
                      <a:gd name="T4" fmla="*/ 0 w 21592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592"/>
                      <a:gd name="T10" fmla="*/ 0 h 21600"/>
                      <a:gd name="T11" fmla="*/ 21592 w 21592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592" h="21600" fill="none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</a:path>
                      <a:path w="21592" h="21600" stroke="0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  <p:sp>
                <p:nvSpPr>
                  <p:cNvPr id="12364" name="Arc 20"/>
                  <p:cNvSpPr>
                    <a:spLocks/>
                  </p:cNvSpPr>
                  <p:nvPr/>
                </p:nvSpPr>
                <p:spPr bwMode="auto">
                  <a:xfrm>
                    <a:off x="1536" y="3072"/>
                    <a:ext cx="144" cy="768"/>
                  </a:xfrm>
                  <a:custGeom>
                    <a:avLst/>
                    <a:gdLst>
                      <a:gd name="T0" fmla="*/ 0 w 43200"/>
                      <a:gd name="T1" fmla="*/ 0 h 38738"/>
                      <a:gd name="T2" fmla="*/ 0 w 43200"/>
                      <a:gd name="T3" fmla="*/ 0 h 38738"/>
                      <a:gd name="T4" fmla="*/ 0 w 43200"/>
                      <a:gd name="T5" fmla="*/ 0 h 38738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38738"/>
                      <a:gd name="T11" fmla="*/ 43200 w 43200"/>
                      <a:gd name="T12" fmla="*/ 38738 h 38738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38738" fill="none" extrusionOk="0">
                        <a:moveTo>
                          <a:pt x="34747" y="-1"/>
                        </a:moveTo>
                        <a:cubicBezTo>
                          <a:pt x="40075" y="4087"/>
                          <a:pt x="43200" y="10421"/>
                          <a:pt x="43200" y="17138"/>
                        </a:cubicBezTo>
                        <a:cubicBezTo>
                          <a:pt x="43200" y="29067"/>
                          <a:pt x="33529" y="38738"/>
                          <a:pt x="21600" y="38738"/>
                        </a:cubicBezTo>
                        <a:cubicBezTo>
                          <a:pt x="9670" y="38738"/>
                          <a:pt x="0" y="29067"/>
                          <a:pt x="0" y="17138"/>
                        </a:cubicBezTo>
                        <a:cubicBezTo>
                          <a:pt x="-1" y="14782"/>
                          <a:pt x="385" y="12442"/>
                          <a:pt x="1140" y="10210"/>
                        </a:cubicBezTo>
                      </a:path>
                      <a:path w="43200" h="38738" stroke="0" extrusionOk="0">
                        <a:moveTo>
                          <a:pt x="34747" y="-1"/>
                        </a:moveTo>
                        <a:cubicBezTo>
                          <a:pt x="40075" y="4087"/>
                          <a:pt x="43200" y="10421"/>
                          <a:pt x="43200" y="17138"/>
                        </a:cubicBezTo>
                        <a:cubicBezTo>
                          <a:pt x="43200" y="29067"/>
                          <a:pt x="33529" y="38738"/>
                          <a:pt x="21600" y="38738"/>
                        </a:cubicBezTo>
                        <a:cubicBezTo>
                          <a:pt x="9670" y="38738"/>
                          <a:pt x="0" y="29067"/>
                          <a:pt x="0" y="17138"/>
                        </a:cubicBezTo>
                        <a:cubicBezTo>
                          <a:pt x="-1" y="14782"/>
                          <a:pt x="385" y="12442"/>
                          <a:pt x="1140" y="10210"/>
                        </a:cubicBezTo>
                        <a:lnTo>
                          <a:pt x="21600" y="17138"/>
                        </a:lnTo>
                        <a:lnTo>
                          <a:pt x="34747" y="-1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  <p:sp>
                <p:nvSpPr>
                  <p:cNvPr id="12365" name="Arc 21"/>
                  <p:cNvSpPr>
                    <a:spLocks/>
                  </p:cNvSpPr>
                  <p:nvPr/>
                </p:nvSpPr>
                <p:spPr bwMode="auto">
                  <a:xfrm flipH="1">
                    <a:off x="1536" y="2640"/>
                    <a:ext cx="192" cy="912"/>
                  </a:xfrm>
                  <a:custGeom>
                    <a:avLst/>
                    <a:gdLst>
                      <a:gd name="T0" fmla="*/ 0 w 21592"/>
                      <a:gd name="T1" fmla="*/ 0 h 21600"/>
                      <a:gd name="T2" fmla="*/ 0 w 21592"/>
                      <a:gd name="T3" fmla="*/ 0 h 21600"/>
                      <a:gd name="T4" fmla="*/ 0 w 21592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592"/>
                      <a:gd name="T10" fmla="*/ 0 h 21600"/>
                      <a:gd name="T11" fmla="*/ 21592 w 21592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592" h="21600" fill="none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</a:path>
                      <a:path w="21592" h="21600" stroke="0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</p:grpSp>
            <p:grpSp>
              <p:nvGrpSpPr>
                <p:cNvPr id="12355" name="Group 22"/>
                <p:cNvGrpSpPr>
                  <a:grpSpLocks/>
                </p:cNvGrpSpPr>
                <p:nvPr/>
              </p:nvGrpSpPr>
              <p:grpSpPr bwMode="auto">
                <a:xfrm>
                  <a:off x="2208" y="2640"/>
                  <a:ext cx="240" cy="1200"/>
                  <a:chOff x="1488" y="2640"/>
                  <a:chExt cx="240" cy="1200"/>
                </a:xfrm>
              </p:grpSpPr>
              <p:sp>
                <p:nvSpPr>
                  <p:cNvPr id="12360" name="Arc 23"/>
                  <p:cNvSpPr>
                    <a:spLocks/>
                  </p:cNvSpPr>
                  <p:nvPr/>
                </p:nvSpPr>
                <p:spPr bwMode="auto">
                  <a:xfrm>
                    <a:off x="1488" y="2640"/>
                    <a:ext cx="192" cy="864"/>
                  </a:xfrm>
                  <a:custGeom>
                    <a:avLst/>
                    <a:gdLst>
                      <a:gd name="T0" fmla="*/ 0 w 21592"/>
                      <a:gd name="T1" fmla="*/ 0 h 21600"/>
                      <a:gd name="T2" fmla="*/ 0 w 21592"/>
                      <a:gd name="T3" fmla="*/ 0 h 21600"/>
                      <a:gd name="T4" fmla="*/ 0 w 21592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592"/>
                      <a:gd name="T10" fmla="*/ 0 h 21600"/>
                      <a:gd name="T11" fmla="*/ 21592 w 21592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592" h="21600" fill="none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</a:path>
                      <a:path w="21592" h="21600" stroke="0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  <p:sp>
                <p:nvSpPr>
                  <p:cNvPr id="12361" name="Arc 24"/>
                  <p:cNvSpPr>
                    <a:spLocks/>
                  </p:cNvSpPr>
                  <p:nvPr/>
                </p:nvSpPr>
                <p:spPr bwMode="auto">
                  <a:xfrm>
                    <a:off x="1536" y="3072"/>
                    <a:ext cx="144" cy="768"/>
                  </a:xfrm>
                  <a:custGeom>
                    <a:avLst/>
                    <a:gdLst>
                      <a:gd name="T0" fmla="*/ 0 w 43200"/>
                      <a:gd name="T1" fmla="*/ 0 h 38738"/>
                      <a:gd name="T2" fmla="*/ 0 w 43200"/>
                      <a:gd name="T3" fmla="*/ 0 h 38738"/>
                      <a:gd name="T4" fmla="*/ 0 w 43200"/>
                      <a:gd name="T5" fmla="*/ 0 h 38738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38738"/>
                      <a:gd name="T11" fmla="*/ 43200 w 43200"/>
                      <a:gd name="T12" fmla="*/ 38738 h 38738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38738" fill="none" extrusionOk="0">
                        <a:moveTo>
                          <a:pt x="34747" y="-1"/>
                        </a:moveTo>
                        <a:cubicBezTo>
                          <a:pt x="40075" y="4087"/>
                          <a:pt x="43200" y="10421"/>
                          <a:pt x="43200" y="17138"/>
                        </a:cubicBezTo>
                        <a:cubicBezTo>
                          <a:pt x="43200" y="29067"/>
                          <a:pt x="33529" y="38738"/>
                          <a:pt x="21600" y="38738"/>
                        </a:cubicBezTo>
                        <a:cubicBezTo>
                          <a:pt x="9670" y="38738"/>
                          <a:pt x="0" y="29067"/>
                          <a:pt x="0" y="17138"/>
                        </a:cubicBezTo>
                        <a:cubicBezTo>
                          <a:pt x="-1" y="14782"/>
                          <a:pt x="385" y="12442"/>
                          <a:pt x="1140" y="10210"/>
                        </a:cubicBezTo>
                      </a:path>
                      <a:path w="43200" h="38738" stroke="0" extrusionOk="0">
                        <a:moveTo>
                          <a:pt x="34747" y="-1"/>
                        </a:moveTo>
                        <a:cubicBezTo>
                          <a:pt x="40075" y="4087"/>
                          <a:pt x="43200" y="10421"/>
                          <a:pt x="43200" y="17138"/>
                        </a:cubicBezTo>
                        <a:cubicBezTo>
                          <a:pt x="43200" y="29067"/>
                          <a:pt x="33529" y="38738"/>
                          <a:pt x="21600" y="38738"/>
                        </a:cubicBezTo>
                        <a:cubicBezTo>
                          <a:pt x="9670" y="38738"/>
                          <a:pt x="0" y="29067"/>
                          <a:pt x="0" y="17138"/>
                        </a:cubicBezTo>
                        <a:cubicBezTo>
                          <a:pt x="-1" y="14782"/>
                          <a:pt x="385" y="12442"/>
                          <a:pt x="1140" y="10210"/>
                        </a:cubicBezTo>
                        <a:lnTo>
                          <a:pt x="21600" y="17138"/>
                        </a:lnTo>
                        <a:lnTo>
                          <a:pt x="34747" y="-1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  <p:sp>
                <p:nvSpPr>
                  <p:cNvPr id="12362" name="Arc 25"/>
                  <p:cNvSpPr>
                    <a:spLocks/>
                  </p:cNvSpPr>
                  <p:nvPr/>
                </p:nvSpPr>
                <p:spPr bwMode="auto">
                  <a:xfrm flipH="1">
                    <a:off x="1536" y="2640"/>
                    <a:ext cx="192" cy="912"/>
                  </a:xfrm>
                  <a:custGeom>
                    <a:avLst/>
                    <a:gdLst>
                      <a:gd name="T0" fmla="*/ 0 w 21592"/>
                      <a:gd name="T1" fmla="*/ 0 h 21600"/>
                      <a:gd name="T2" fmla="*/ 0 w 21592"/>
                      <a:gd name="T3" fmla="*/ 0 h 21600"/>
                      <a:gd name="T4" fmla="*/ 0 w 21592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592"/>
                      <a:gd name="T10" fmla="*/ 0 h 21600"/>
                      <a:gd name="T11" fmla="*/ 21592 w 21592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592" h="21600" fill="none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</a:path>
                      <a:path w="21592" h="21600" stroke="0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</p:grpSp>
            <p:grpSp>
              <p:nvGrpSpPr>
                <p:cNvPr id="12356" name="Group 26"/>
                <p:cNvGrpSpPr>
                  <a:grpSpLocks/>
                </p:cNvGrpSpPr>
                <p:nvPr/>
              </p:nvGrpSpPr>
              <p:grpSpPr bwMode="auto">
                <a:xfrm>
                  <a:off x="1968" y="2640"/>
                  <a:ext cx="240" cy="1200"/>
                  <a:chOff x="1488" y="2640"/>
                  <a:chExt cx="240" cy="1200"/>
                </a:xfrm>
              </p:grpSpPr>
              <p:sp>
                <p:nvSpPr>
                  <p:cNvPr id="12357" name="Arc 27"/>
                  <p:cNvSpPr>
                    <a:spLocks/>
                  </p:cNvSpPr>
                  <p:nvPr/>
                </p:nvSpPr>
                <p:spPr bwMode="auto">
                  <a:xfrm>
                    <a:off x="1488" y="2640"/>
                    <a:ext cx="192" cy="864"/>
                  </a:xfrm>
                  <a:custGeom>
                    <a:avLst/>
                    <a:gdLst>
                      <a:gd name="T0" fmla="*/ 0 w 21592"/>
                      <a:gd name="T1" fmla="*/ 0 h 21600"/>
                      <a:gd name="T2" fmla="*/ 0 w 21592"/>
                      <a:gd name="T3" fmla="*/ 0 h 21600"/>
                      <a:gd name="T4" fmla="*/ 0 w 21592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592"/>
                      <a:gd name="T10" fmla="*/ 0 h 21600"/>
                      <a:gd name="T11" fmla="*/ 21592 w 21592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592" h="21600" fill="none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</a:path>
                      <a:path w="21592" h="21600" stroke="0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  <p:sp>
                <p:nvSpPr>
                  <p:cNvPr id="12358" name="Arc 28"/>
                  <p:cNvSpPr>
                    <a:spLocks/>
                  </p:cNvSpPr>
                  <p:nvPr/>
                </p:nvSpPr>
                <p:spPr bwMode="auto">
                  <a:xfrm>
                    <a:off x="1536" y="3072"/>
                    <a:ext cx="144" cy="768"/>
                  </a:xfrm>
                  <a:custGeom>
                    <a:avLst/>
                    <a:gdLst>
                      <a:gd name="T0" fmla="*/ 0 w 43200"/>
                      <a:gd name="T1" fmla="*/ 0 h 38738"/>
                      <a:gd name="T2" fmla="*/ 0 w 43200"/>
                      <a:gd name="T3" fmla="*/ 0 h 38738"/>
                      <a:gd name="T4" fmla="*/ 0 w 43200"/>
                      <a:gd name="T5" fmla="*/ 0 h 38738"/>
                      <a:gd name="T6" fmla="*/ 0 60000 65536"/>
                      <a:gd name="T7" fmla="*/ 0 60000 65536"/>
                      <a:gd name="T8" fmla="*/ 0 60000 65536"/>
                      <a:gd name="T9" fmla="*/ 0 w 43200"/>
                      <a:gd name="T10" fmla="*/ 0 h 38738"/>
                      <a:gd name="T11" fmla="*/ 43200 w 43200"/>
                      <a:gd name="T12" fmla="*/ 38738 h 38738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3200" h="38738" fill="none" extrusionOk="0">
                        <a:moveTo>
                          <a:pt x="34747" y="-1"/>
                        </a:moveTo>
                        <a:cubicBezTo>
                          <a:pt x="40075" y="4087"/>
                          <a:pt x="43200" y="10421"/>
                          <a:pt x="43200" y="17138"/>
                        </a:cubicBezTo>
                        <a:cubicBezTo>
                          <a:pt x="43200" y="29067"/>
                          <a:pt x="33529" y="38738"/>
                          <a:pt x="21600" y="38738"/>
                        </a:cubicBezTo>
                        <a:cubicBezTo>
                          <a:pt x="9670" y="38738"/>
                          <a:pt x="0" y="29067"/>
                          <a:pt x="0" y="17138"/>
                        </a:cubicBezTo>
                        <a:cubicBezTo>
                          <a:pt x="-1" y="14782"/>
                          <a:pt x="385" y="12442"/>
                          <a:pt x="1140" y="10210"/>
                        </a:cubicBezTo>
                      </a:path>
                      <a:path w="43200" h="38738" stroke="0" extrusionOk="0">
                        <a:moveTo>
                          <a:pt x="34747" y="-1"/>
                        </a:moveTo>
                        <a:cubicBezTo>
                          <a:pt x="40075" y="4087"/>
                          <a:pt x="43200" y="10421"/>
                          <a:pt x="43200" y="17138"/>
                        </a:cubicBezTo>
                        <a:cubicBezTo>
                          <a:pt x="43200" y="29067"/>
                          <a:pt x="33529" y="38738"/>
                          <a:pt x="21600" y="38738"/>
                        </a:cubicBezTo>
                        <a:cubicBezTo>
                          <a:pt x="9670" y="38738"/>
                          <a:pt x="0" y="29067"/>
                          <a:pt x="0" y="17138"/>
                        </a:cubicBezTo>
                        <a:cubicBezTo>
                          <a:pt x="-1" y="14782"/>
                          <a:pt x="385" y="12442"/>
                          <a:pt x="1140" y="10210"/>
                        </a:cubicBezTo>
                        <a:lnTo>
                          <a:pt x="21600" y="17138"/>
                        </a:lnTo>
                        <a:lnTo>
                          <a:pt x="34747" y="-1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  <p:sp>
                <p:nvSpPr>
                  <p:cNvPr id="12359" name="Arc 29"/>
                  <p:cNvSpPr>
                    <a:spLocks/>
                  </p:cNvSpPr>
                  <p:nvPr/>
                </p:nvSpPr>
                <p:spPr bwMode="auto">
                  <a:xfrm flipH="1">
                    <a:off x="1536" y="2640"/>
                    <a:ext cx="192" cy="912"/>
                  </a:xfrm>
                  <a:custGeom>
                    <a:avLst/>
                    <a:gdLst>
                      <a:gd name="T0" fmla="*/ 0 w 21592"/>
                      <a:gd name="T1" fmla="*/ 0 h 21600"/>
                      <a:gd name="T2" fmla="*/ 0 w 21592"/>
                      <a:gd name="T3" fmla="*/ 0 h 21600"/>
                      <a:gd name="T4" fmla="*/ 0 w 21592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592"/>
                      <a:gd name="T10" fmla="*/ 0 h 21600"/>
                      <a:gd name="T11" fmla="*/ 21592 w 21592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592" h="21600" fill="none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</a:path>
                      <a:path w="21592" h="21600" stroke="0" extrusionOk="0">
                        <a:moveTo>
                          <a:pt x="-1" y="0"/>
                        </a:moveTo>
                        <a:cubicBezTo>
                          <a:pt x="11701" y="0"/>
                          <a:pt x="21275" y="9318"/>
                          <a:pt x="21592" y="21015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57150" cap="sq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SG"/>
                  </a:p>
                </p:txBody>
              </p:sp>
            </p:grpSp>
          </p:grpSp>
          <p:sp>
            <p:nvSpPr>
              <p:cNvPr id="12341" name="Line 30"/>
              <p:cNvSpPr>
                <a:spLocks noChangeShapeType="1"/>
              </p:cNvSpPr>
              <p:nvPr/>
            </p:nvSpPr>
            <p:spPr bwMode="auto">
              <a:xfrm>
                <a:off x="3813557" y="2326074"/>
                <a:ext cx="554038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SG"/>
              </a:p>
            </p:txBody>
          </p:sp>
          <p:sp>
            <p:nvSpPr>
              <p:cNvPr id="12342" name="Line 31"/>
              <p:cNvSpPr>
                <a:spLocks noChangeShapeType="1"/>
              </p:cNvSpPr>
              <p:nvPr/>
            </p:nvSpPr>
            <p:spPr bwMode="auto">
              <a:xfrm>
                <a:off x="7013957" y="2326074"/>
                <a:ext cx="30480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SG"/>
              </a:p>
            </p:txBody>
          </p:sp>
          <p:sp>
            <p:nvSpPr>
              <p:cNvPr id="12343" name="Line 32"/>
              <p:cNvSpPr>
                <a:spLocks noChangeShapeType="1"/>
              </p:cNvSpPr>
              <p:nvPr/>
            </p:nvSpPr>
            <p:spPr bwMode="auto">
              <a:xfrm>
                <a:off x="7318757" y="2326074"/>
                <a:ext cx="30480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SG"/>
              </a:p>
            </p:txBody>
          </p:sp>
          <p:sp>
            <p:nvSpPr>
              <p:cNvPr id="12344" name="Line 33"/>
              <p:cNvSpPr>
                <a:spLocks noChangeShapeType="1"/>
              </p:cNvSpPr>
              <p:nvPr/>
            </p:nvSpPr>
            <p:spPr bwMode="auto">
              <a:xfrm>
                <a:off x="4367595" y="2326074"/>
                <a:ext cx="360363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SG"/>
              </a:p>
            </p:txBody>
          </p:sp>
          <p:sp>
            <p:nvSpPr>
              <p:cNvPr id="102" name="Line 52"/>
              <p:cNvSpPr>
                <a:spLocks noChangeShapeType="1"/>
              </p:cNvSpPr>
              <p:nvPr/>
            </p:nvSpPr>
            <p:spPr bwMode="auto">
              <a:xfrm>
                <a:off x="7623559" y="2310201"/>
                <a:ext cx="0" cy="1853916"/>
              </a:xfrm>
              <a:prstGeom prst="line">
                <a:avLst/>
              </a:prstGeom>
              <a:noFill/>
              <a:ln w="28575" cap="sq">
                <a:solidFill>
                  <a:schemeClr val="bg1">
                    <a:lumMod val="25000"/>
                  </a:scheme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pPr>
                  <a:defRPr/>
                </a:pPr>
                <a:endParaRPr lang="en-GB"/>
              </a:p>
            </p:txBody>
          </p:sp>
          <p:sp>
            <p:nvSpPr>
              <p:cNvPr id="103" name="Line 53"/>
              <p:cNvSpPr>
                <a:spLocks noChangeShapeType="1"/>
              </p:cNvSpPr>
              <p:nvPr/>
            </p:nvSpPr>
            <p:spPr bwMode="auto">
              <a:xfrm>
                <a:off x="3810384" y="2317264"/>
                <a:ext cx="0" cy="1846854"/>
              </a:xfrm>
              <a:prstGeom prst="line">
                <a:avLst/>
              </a:prstGeom>
              <a:noFill/>
              <a:ln w="28575" cap="sq">
                <a:solidFill>
                  <a:schemeClr val="bg1">
                    <a:lumMod val="25000"/>
                  </a:scheme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pPr>
                  <a:defRPr/>
                </a:pPr>
                <a:endParaRPr lang="en-GB"/>
              </a:p>
            </p:txBody>
          </p:sp>
          <p:sp>
            <p:nvSpPr>
              <p:cNvPr id="104" name="Line 54"/>
              <p:cNvSpPr>
                <a:spLocks noChangeShapeType="1"/>
              </p:cNvSpPr>
              <p:nvPr/>
            </p:nvSpPr>
            <p:spPr bwMode="auto">
              <a:xfrm>
                <a:off x="3810384" y="4164117"/>
                <a:ext cx="1813023" cy="0"/>
              </a:xfrm>
              <a:prstGeom prst="line">
                <a:avLst/>
              </a:prstGeom>
              <a:noFill/>
              <a:ln w="28575" cap="sq">
                <a:solidFill>
                  <a:schemeClr val="bg1">
                    <a:lumMod val="25000"/>
                  </a:scheme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pPr>
                  <a:defRPr/>
                </a:pPr>
                <a:endParaRPr lang="en-GB"/>
              </a:p>
            </p:txBody>
          </p:sp>
          <p:sp>
            <p:nvSpPr>
              <p:cNvPr id="105" name="Line 57"/>
              <p:cNvSpPr>
                <a:spLocks noChangeShapeType="1"/>
              </p:cNvSpPr>
              <p:nvPr/>
            </p:nvSpPr>
            <p:spPr bwMode="auto">
              <a:xfrm>
                <a:off x="5794648" y="4174711"/>
                <a:ext cx="1828912" cy="0"/>
              </a:xfrm>
              <a:prstGeom prst="line">
                <a:avLst/>
              </a:prstGeom>
              <a:noFill/>
              <a:ln w="28575" cap="sq">
                <a:solidFill>
                  <a:schemeClr val="bg1">
                    <a:lumMod val="25000"/>
                  </a:scheme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pPr>
                  <a:defRPr/>
                </a:pPr>
                <a:endParaRPr lang="en-GB"/>
              </a:p>
            </p:txBody>
          </p:sp>
          <p:sp>
            <p:nvSpPr>
              <p:cNvPr id="106" name="Line 60"/>
              <p:cNvSpPr>
                <a:spLocks noChangeShapeType="1"/>
              </p:cNvSpPr>
              <p:nvPr/>
            </p:nvSpPr>
            <p:spPr bwMode="auto">
              <a:xfrm flipV="1">
                <a:off x="3813915" y="2324326"/>
                <a:ext cx="914456" cy="0"/>
              </a:xfrm>
              <a:prstGeom prst="line">
                <a:avLst/>
              </a:prstGeom>
              <a:noFill/>
              <a:ln w="28575" cap="sq">
                <a:solidFill>
                  <a:schemeClr val="bg1">
                    <a:lumMod val="25000"/>
                  </a:scheme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pPr>
                  <a:defRPr/>
                </a:pPr>
                <a:endParaRPr lang="en-GB"/>
              </a:p>
            </p:txBody>
          </p:sp>
          <p:sp>
            <p:nvSpPr>
              <p:cNvPr id="107" name="Line 61"/>
              <p:cNvSpPr>
                <a:spLocks noChangeShapeType="1"/>
              </p:cNvSpPr>
              <p:nvPr/>
            </p:nvSpPr>
            <p:spPr bwMode="auto">
              <a:xfrm flipV="1">
                <a:off x="7014510" y="2326092"/>
                <a:ext cx="609049" cy="1765"/>
              </a:xfrm>
              <a:prstGeom prst="line">
                <a:avLst/>
              </a:prstGeom>
              <a:noFill/>
              <a:ln w="28575" cap="sq">
                <a:solidFill>
                  <a:schemeClr val="bg1">
                    <a:lumMod val="25000"/>
                  </a:scheme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pPr>
                  <a:defRPr/>
                </a:pPr>
                <a:endParaRPr lang="en-GB"/>
              </a:p>
            </p:txBody>
          </p:sp>
        </p:grpSp>
        <p:cxnSp>
          <p:nvCxnSpPr>
            <p:cNvPr id="12338" name="Straight Connector 135"/>
            <p:cNvCxnSpPr>
              <a:cxnSpLocks noChangeShapeType="1"/>
            </p:cNvCxnSpPr>
            <p:nvPr/>
          </p:nvCxnSpPr>
          <p:spPr bwMode="auto">
            <a:xfrm rot="16200000" flipH="1">
              <a:off x="3288359" y="5995931"/>
              <a:ext cx="587138" cy="0"/>
            </a:xfrm>
            <a:prstGeom prst="line">
              <a:avLst/>
            </a:prstGeom>
            <a:noFill/>
            <a:ln w="28575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" name="Straight Connector 95"/>
            <p:cNvCxnSpPr/>
            <p:nvPr/>
          </p:nvCxnSpPr>
          <p:spPr bwMode="auto">
            <a:xfrm rot="5400000">
              <a:off x="3634842" y="6023580"/>
              <a:ext cx="201622" cy="0"/>
            </a:xfrm>
            <a:prstGeom prst="line">
              <a:avLst/>
            </a:prstGeom>
            <a:solidFill>
              <a:schemeClr val="accent1"/>
            </a:solidFill>
            <a:ln w="57150" cap="sq" cmpd="sng" algn="ctr">
              <a:solidFill>
                <a:schemeClr val="bg1">
                  <a:lumMod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sp>
        <p:nvSpPr>
          <p:cNvPr id="78" name="TextBox 77"/>
          <p:cNvSpPr txBox="1">
            <a:spLocks noChangeArrowheads="1"/>
          </p:cNvSpPr>
          <p:nvPr/>
        </p:nvSpPr>
        <p:spPr bwMode="auto">
          <a:xfrm>
            <a:off x="1252029" y="3832582"/>
            <a:ext cx="8841317" cy="106695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5125" indent="-365125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ts val="3200"/>
              </a:lnSpc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GB" altLang="en-US" sz="2800" dirty="0">
                <a:latin typeface="+mn-lt"/>
              </a:rPr>
              <a:t>Voltage is induced in coil.</a:t>
            </a:r>
          </a:p>
          <a:p>
            <a:pPr eaLnBrk="1" hangingPunct="1">
              <a:lnSpc>
                <a:spcPts val="3200"/>
              </a:lnSpc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GB" altLang="en-US" sz="2800" dirty="0">
                <a:latin typeface="+mn-lt"/>
              </a:rPr>
              <a:t>Induced voltage </a:t>
            </a:r>
            <a:r>
              <a:rPr lang="en-GB" altLang="en-US" sz="2800" u="sng" dirty="0">
                <a:solidFill>
                  <a:srgbClr val="C00000"/>
                </a:solidFill>
                <a:latin typeface="+mn-lt"/>
              </a:rPr>
              <a:t>opposes</a:t>
            </a:r>
            <a:r>
              <a:rPr lang="en-GB" altLang="en-US" sz="28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GB" altLang="en-US" sz="2800" dirty="0">
                <a:latin typeface="+mn-lt"/>
              </a:rPr>
              <a:t>decrease in current.</a:t>
            </a:r>
          </a:p>
        </p:txBody>
      </p:sp>
      <p:grpSp>
        <p:nvGrpSpPr>
          <p:cNvPr id="12" name="Group 147"/>
          <p:cNvGrpSpPr>
            <a:grpSpLocks/>
          </p:cNvGrpSpPr>
          <p:nvPr/>
        </p:nvGrpSpPr>
        <p:grpSpPr bwMode="auto">
          <a:xfrm>
            <a:off x="1068585" y="995719"/>
            <a:ext cx="6108700" cy="2092325"/>
            <a:chOff x="1393" y="1690"/>
            <a:chExt cx="3055" cy="1652"/>
          </a:xfrm>
        </p:grpSpPr>
        <p:grpSp>
          <p:nvGrpSpPr>
            <p:cNvPr id="12307" name="Group 9"/>
            <p:cNvGrpSpPr>
              <a:grpSpLocks/>
            </p:cNvGrpSpPr>
            <p:nvPr/>
          </p:nvGrpSpPr>
          <p:grpSpPr bwMode="auto">
            <a:xfrm>
              <a:off x="1771" y="2038"/>
              <a:ext cx="2277" cy="291"/>
              <a:chOff x="1344" y="762"/>
              <a:chExt cx="2496" cy="528"/>
            </a:xfrm>
          </p:grpSpPr>
          <p:sp>
            <p:nvSpPr>
              <p:cNvPr id="12333" name="Oval 3"/>
              <p:cNvSpPr>
                <a:spLocks noChangeArrowheads="1"/>
              </p:cNvSpPr>
              <p:nvPr/>
            </p:nvSpPr>
            <p:spPr bwMode="auto">
              <a:xfrm>
                <a:off x="1344" y="762"/>
                <a:ext cx="2496" cy="528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2334" name="Line 6"/>
              <p:cNvSpPr>
                <a:spLocks noChangeShapeType="1"/>
              </p:cNvSpPr>
              <p:nvPr/>
            </p:nvSpPr>
            <p:spPr bwMode="auto">
              <a:xfrm flipV="1">
                <a:off x="1770" y="810"/>
                <a:ext cx="96" cy="1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2335" name="Line 7"/>
              <p:cNvSpPr>
                <a:spLocks noChangeShapeType="1"/>
              </p:cNvSpPr>
              <p:nvPr/>
            </p:nvSpPr>
            <p:spPr bwMode="auto">
              <a:xfrm>
                <a:off x="3186" y="792"/>
                <a:ext cx="120" cy="1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2336" name="Line 8"/>
              <p:cNvSpPr>
                <a:spLocks noChangeShapeType="1"/>
              </p:cNvSpPr>
              <p:nvPr/>
            </p:nvSpPr>
            <p:spPr bwMode="auto">
              <a:xfrm flipH="1" flipV="1">
                <a:off x="1902" y="1248"/>
                <a:ext cx="120" cy="1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12308" name="Group 20"/>
            <p:cNvGrpSpPr>
              <a:grpSpLocks/>
            </p:cNvGrpSpPr>
            <p:nvPr/>
          </p:nvGrpSpPr>
          <p:grpSpPr bwMode="auto">
            <a:xfrm>
              <a:off x="1590" y="1859"/>
              <a:ext cx="2623" cy="555"/>
              <a:chOff x="1140" y="588"/>
              <a:chExt cx="2874" cy="708"/>
            </a:xfrm>
          </p:grpSpPr>
          <p:sp>
            <p:nvSpPr>
              <p:cNvPr id="12329" name="Oval 11"/>
              <p:cNvSpPr>
                <a:spLocks noChangeArrowheads="1"/>
              </p:cNvSpPr>
              <p:nvPr/>
            </p:nvSpPr>
            <p:spPr bwMode="auto">
              <a:xfrm>
                <a:off x="1140" y="588"/>
                <a:ext cx="2874" cy="708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2330" name="Line 12"/>
              <p:cNvSpPr>
                <a:spLocks noChangeShapeType="1"/>
              </p:cNvSpPr>
              <p:nvPr/>
            </p:nvSpPr>
            <p:spPr bwMode="auto">
              <a:xfrm flipV="1">
                <a:off x="1631" y="652"/>
                <a:ext cx="110" cy="25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2331" name="Line 13"/>
              <p:cNvSpPr>
                <a:spLocks noChangeShapeType="1"/>
              </p:cNvSpPr>
              <p:nvPr/>
            </p:nvSpPr>
            <p:spPr bwMode="auto">
              <a:xfrm>
                <a:off x="3261" y="628"/>
                <a:ext cx="138" cy="1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2332" name="Line 14"/>
              <p:cNvSpPr>
                <a:spLocks noChangeShapeType="1"/>
              </p:cNvSpPr>
              <p:nvPr/>
            </p:nvSpPr>
            <p:spPr bwMode="auto">
              <a:xfrm flipH="1" flipV="1">
                <a:off x="2149" y="1276"/>
                <a:ext cx="138" cy="1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12309" name="Group 21"/>
            <p:cNvGrpSpPr>
              <a:grpSpLocks/>
            </p:cNvGrpSpPr>
            <p:nvPr/>
          </p:nvGrpSpPr>
          <p:grpSpPr bwMode="auto">
            <a:xfrm>
              <a:off x="1393" y="1690"/>
              <a:ext cx="3022" cy="801"/>
              <a:chOff x="930" y="384"/>
              <a:chExt cx="3312" cy="1023"/>
            </a:xfrm>
          </p:grpSpPr>
          <p:sp>
            <p:nvSpPr>
              <p:cNvPr id="12325" name="Oval 16"/>
              <p:cNvSpPr>
                <a:spLocks noChangeArrowheads="1"/>
              </p:cNvSpPr>
              <p:nvPr/>
            </p:nvSpPr>
            <p:spPr bwMode="auto">
              <a:xfrm>
                <a:off x="930" y="384"/>
                <a:ext cx="3312" cy="102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2326" name="Line 17"/>
              <p:cNvSpPr>
                <a:spLocks noChangeShapeType="1"/>
              </p:cNvSpPr>
              <p:nvPr/>
            </p:nvSpPr>
            <p:spPr bwMode="auto">
              <a:xfrm flipV="1">
                <a:off x="1495" y="477"/>
                <a:ext cx="128" cy="35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2327" name="Line 18"/>
              <p:cNvSpPr>
                <a:spLocks noChangeShapeType="1"/>
              </p:cNvSpPr>
              <p:nvPr/>
            </p:nvSpPr>
            <p:spPr bwMode="auto">
              <a:xfrm>
                <a:off x="3374" y="442"/>
                <a:ext cx="159" cy="2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2328" name="Line 19"/>
              <p:cNvSpPr>
                <a:spLocks noChangeShapeType="1"/>
              </p:cNvSpPr>
              <p:nvPr/>
            </p:nvSpPr>
            <p:spPr bwMode="auto">
              <a:xfrm flipH="1">
                <a:off x="2408" y="1400"/>
                <a:ext cx="160" cy="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12310" name="Group 22"/>
            <p:cNvGrpSpPr>
              <a:grpSpLocks/>
            </p:cNvGrpSpPr>
            <p:nvPr/>
          </p:nvGrpSpPr>
          <p:grpSpPr bwMode="auto">
            <a:xfrm flipV="1">
              <a:off x="1765" y="2710"/>
              <a:ext cx="2278" cy="291"/>
              <a:chOff x="1344" y="762"/>
              <a:chExt cx="2496" cy="528"/>
            </a:xfrm>
          </p:grpSpPr>
          <p:sp>
            <p:nvSpPr>
              <p:cNvPr id="12321" name="Oval 23"/>
              <p:cNvSpPr>
                <a:spLocks noChangeArrowheads="1"/>
              </p:cNvSpPr>
              <p:nvPr/>
            </p:nvSpPr>
            <p:spPr bwMode="auto">
              <a:xfrm>
                <a:off x="1344" y="762"/>
                <a:ext cx="2496" cy="528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2322" name="Line 24"/>
              <p:cNvSpPr>
                <a:spLocks noChangeShapeType="1"/>
              </p:cNvSpPr>
              <p:nvPr/>
            </p:nvSpPr>
            <p:spPr bwMode="auto">
              <a:xfrm flipV="1">
                <a:off x="1770" y="810"/>
                <a:ext cx="96" cy="1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2323" name="Line 25"/>
              <p:cNvSpPr>
                <a:spLocks noChangeShapeType="1"/>
              </p:cNvSpPr>
              <p:nvPr/>
            </p:nvSpPr>
            <p:spPr bwMode="auto">
              <a:xfrm>
                <a:off x="3186" y="792"/>
                <a:ext cx="120" cy="1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2324" name="Line 26"/>
              <p:cNvSpPr>
                <a:spLocks noChangeShapeType="1"/>
              </p:cNvSpPr>
              <p:nvPr/>
            </p:nvSpPr>
            <p:spPr bwMode="auto">
              <a:xfrm flipH="1" flipV="1">
                <a:off x="1902" y="1248"/>
                <a:ext cx="120" cy="1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12311" name="Group 27"/>
            <p:cNvGrpSpPr>
              <a:grpSpLocks/>
            </p:cNvGrpSpPr>
            <p:nvPr/>
          </p:nvGrpSpPr>
          <p:grpSpPr bwMode="auto">
            <a:xfrm flipV="1">
              <a:off x="1596" y="2621"/>
              <a:ext cx="2622" cy="554"/>
              <a:chOff x="1140" y="588"/>
              <a:chExt cx="2874" cy="708"/>
            </a:xfrm>
          </p:grpSpPr>
          <p:sp>
            <p:nvSpPr>
              <p:cNvPr id="12317" name="Oval 28"/>
              <p:cNvSpPr>
                <a:spLocks noChangeArrowheads="1"/>
              </p:cNvSpPr>
              <p:nvPr/>
            </p:nvSpPr>
            <p:spPr bwMode="auto">
              <a:xfrm>
                <a:off x="1140" y="588"/>
                <a:ext cx="2874" cy="708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2318" name="Line 29"/>
              <p:cNvSpPr>
                <a:spLocks noChangeShapeType="1"/>
              </p:cNvSpPr>
              <p:nvPr/>
            </p:nvSpPr>
            <p:spPr bwMode="auto">
              <a:xfrm flipV="1">
                <a:off x="1631" y="652"/>
                <a:ext cx="110" cy="25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2319" name="Line 30"/>
              <p:cNvSpPr>
                <a:spLocks noChangeShapeType="1"/>
              </p:cNvSpPr>
              <p:nvPr/>
            </p:nvSpPr>
            <p:spPr bwMode="auto">
              <a:xfrm>
                <a:off x="3261" y="628"/>
                <a:ext cx="138" cy="1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2320" name="Line 31"/>
              <p:cNvSpPr>
                <a:spLocks noChangeShapeType="1"/>
              </p:cNvSpPr>
              <p:nvPr/>
            </p:nvSpPr>
            <p:spPr bwMode="auto">
              <a:xfrm flipH="1" flipV="1">
                <a:off x="2149" y="1276"/>
                <a:ext cx="138" cy="1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12312" name="Group 32"/>
            <p:cNvGrpSpPr>
              <a:grpSpLocks/>
            </p:cNvGrpSpPr>
            <p:nvPr/>
          </p:nvGrpSpPr>
          <p:grpSpPr bwMode="auto">
            <a:xfrm flipV="1">
              <a:off x="1426" y="2541"/>
              <a:ext cx="3022" cy="801"/>
              <a:chOff x="930" y="384"/>
              <a:chExt cx="3312" cy="1023"/>
            </a:xfrm>
          </p:grpSpPr>
          <p:sp>
            <p:nvSpPr>
              <p:cNvPr id="12313" name="Oval 33"/>
              <p:cNvSpPr>
                <a:spLocks noChangeArrowheads="1"/>
              </p:cNvSpPr>
              <p:nvPr/>
            </p:nvSpPr>
            <p:spPr bwMode="auto">
              <a:xfrm>
                <a:off x="930" y="384"/>
                <a:ext cx="3312" cy="102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endParaRPr lang="en-US" altLang="en-US">
                  <a:latin typeface="+mn-lt"/>
                </a:endParaRPr>
              </a:p>
            </p:txBody>
          </p:sp>
          <p:sp>
            <p:nvSpPr>
              <p:cNvPr id="12314" name="Line 34"/>
              <p:cNvSpPr>
                <a:spLocks noChangeShapeType="1"/>
              </p:cNvSpPr>
              <p:nvPr/>
            </p:nvSpPr>
            <p:spPr bwMode="auto">
              <a:xfrm flipV="1">
                <a:off x="1495" y="477"/>
                <a:ext cx="128" cy="35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2315" name="Line 35"/>
              <p:cNvSpPr>
                <a:spLocks noChangeShapeType="1"/>
              </p:cNvSpPr>
              <p:nvPr/>
            </p:nvSpPr>
            <p:spPr bwMode="auto">
              <a:xfrm>
                <a:off x="3374" y="442"/>
                <a:ext cx="159" cy="2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2316" name="Line 36"/>
              <p:cNvSpPr>
                <a:spLocks noChangeShapeType="1"/>
              </p:cNvSpPr>
              <p:nvPr/>
            </p:nvSpPr>
            <p:spPr bwMode="auto">
              <a:xfrm flipH="1">
                <a:off x="2408" y="1400"/>
                <a:ext cx="160" cy="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</p:grpSp>
      </p:grpSp>
      <p:grpSp>
        <p:nvGrpSpPr>
          <p:cNvPr id="19" name="Group 153"/>
          <p:cNvGrpSpPr>
            <a:grpSpLocks/>
          </p:cNvGrpSpPr>
          <p:nvPr/>
        </p:nvGrpSpPr>
        <p:grpSpPr bwMode="auto">
          <a:xfrm>
            <a:off x="1925836" y="1625750"/>
            <a:ext cx="4571991" cy="1653632"/>
            <a:chOff x="1950752" y="4388160"/>
            <a:chExt cx="3429366" cy="1653983"/>
          </a:xfrm>
        </p:grpSpPr>
        <p:cxnSp>
          <p:nvCxnSpPr>
            <p:cNvPr id="12301" name="Straight Arrow Connector 179"/>
            <p:cNvCxnSpPr>
              <a:cxnSpLocks noChangeShapeType="1"/>
            </p:cNvCxnSpPr>
            <p:nvPr/>
          </p:nvCxnSpPr>
          <p:spPr bwMode="auto">
            <a:xfrm rot="10800000">
              <a:off x="2529807" y="6042143"/>
              <a:ext cx="351038" cy="0"/>
            </a:xfrm>
            <a:prstGeom prst="straightConnector1">
              <a:avLst/>
            </a:prstGeom>
            <a:noFill/>
            <a:ln w="57150" cap="sq" algn="ctr">
              <a:solidFill>
                <a:srgbClr val="C00000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02" name="Straight Arrow Connector 180"/>
            <p:cNvCxnSpPr>
              <a:cxnSpLocks noChangeShapeType="1"/>
            </p:cNvCxnSpPr>
            <p:nvPr/>
          </p:nvCxnSpPr>
          <p:spPr bwMode="auto">
            <a:xfrm rot="10800000">
              <a:off x="4215108" y="6036544"/>
              <a:ext cx="351038" cy="0"/>
            </a:xfrm>
            <a:prstGeom prst="straightConnector1">
              <a:avLst/>
            </a:prstGeom>
            <a:noFill/>
            <a:ln w="57150" cap="sq" algn="ctr">
              <a:solidFill>
                <a:srgbClr val="C00000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03" name="Straight Arrow Connector 181"/>
            <p:cNvCxnSpPr>
              <a:cxnSpLocks noChangeShapeType="1"/>
            </p:cNvCxnSpPr>
            <p:nvPr/>
          </p:nvCxnSpPr>
          <p:spPr bwMode="auto">
            <a:xfrm rot="10800000" flipH="1">
              <a:off x="2269687" y="4388160"/>
              <a:ext cx="351038" cy="0"/>
            </a:xfrm>
            <a:prstGeom prst="straightConnector1">
              <a:avLst/>
            </a:prstGeom>
            <a:noFill/>
            <a:ln w="57150" cap="sq" algn="ctr">
              <a:solidFill>
                <a:srgbClr val="C00000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04" name="Straight Arrow Connector 182"/>
            <p:cNvCxnSpPr>
              <a:cxnSpLocks noChangeShapeType="1"/>
            </p:cNvCxnSpPr>
            <p:nvPr/>
          </p:nvCxnSpPr>
          <p:spPr bwMode="auto">
            <a:xfrm rot="10800000" flipH="1">
              <a:off x="5026530" y="4392296"/>
              <a:ext cx="351038" cy="0"/>
            </a:xfrm>
            <a:prstGeom prst="straightConnector1">
              <a:avLst/>
            </a:prstGeom>
            <a:noFill/>
            <a:ln w="57150" cap="sq" algn="ctr">
              <a:solidFill>
                <a:srgbClr val="C00000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05" name="Straight Arrow Connector 183"/>
            <p:cNvCxnSpPr>
              <a:cxnSpLocks noChangeShapeType="1"/>
            </p:cNvCxnSpPr>
            <p:nvPr/>
          </p:nvCxnSpPr>
          <p:spPr bwMode="auto">
            <a:xfrm rot="16200000">
              <a:off x="1716702" y="4948535"/>
              <a:ext cx="468100" cy="0"/>
            </a:xfrm>
            <a:prstGeom prst="straightConnector1">
              <a:avLst/>
            </a:prstGeom>
            <a:noFill/>
            <a:ln w="57150" cap="sq" algn="ctr">
              <a:solidFill>
                <a:srgbClr val="C00000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06" name="Straight Arrow Connector 184"/>
            <p:cNvCxnSpPr>
              <a:cxnSpLocks noChangeShapeType="1"/>
            </p:cNvCxnSpPr>
            <p:nvPr/>
          </p:nvCxnSpPr>
          <p:spPr bwMode="auto">
            <a:xfrm rot="5400000" flipV="1">
              <a:off x="5146068" y="4908432"/>
              <a:ext cx="468100" cy="0"/>
            </a:xfrm>
            <a:prstGeom prst="straightConnector1">
              <a:avLst/>
            </a:prstGeom>
            <a:noFill/>
            <a:ln w="57150" cap="sq" algn="ctr">
              <a:solidFill>
                <a:srgbClr val="C00000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79" name="TextBox 178"/>
          <p:cNvSpPr txBox="1"/>
          <p:nvPr/>
        </p:nvSpPr>
        <p:spPr bwMode="auto">
          <a:xfrm>
            <a:off x="7642952" y="2095856"/>
            <a:ext cx="3367617" cy="954087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txBody>
          <a:bodyPr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  <a:defRPr/>
            </a:pPr>
            <a:r>
              <a:rPr lang="en-GB" sz="2800" b="1" i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Collapsing magnetic field</a:t>
            </a:r>
          </a:p>
        </p:txBody>
      </p:sp>
      <p:sp>
        <p:nvSpPr>
          <p:cNvPr id="182" name="Down Arrow Callout 181"/>
          <p:cNvSpPr>
            <a:spLocks noChangeArrowheads="1"/>
          </p:cNvSpPr>
          <p:nvPr/>
        </p:nvSpPr>
        <p:spPr bwMode="auto">
          <a:xfrm>
            <a:off x="7926585" y="951268"/>
            <a:ext cx="2758017" cy="1287463"/>
          </a:xfrm>
          <a:prstGeom prst="downArrowCallout">
            <a:avLst>
              <a:gd name="adj1" fmla="val 12645"/>
              <a:gd name="adj2" fmla="val 28273"/>
              <a:gd name="adj3" fmla="val 25000"/>
              <a:gd name="adj4" fmla="val 64972"/>
            </a:avLst>
          </a:prstGeom>
          <a:solidFill>
            <a:srgbClr val="FFFFFF"/>
          </a:solidFill>
          <a:ln w="28575" cap="sq" algn="ctr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endParaRPr lang="en-US" altLang="en-US">
              <a:latin typeface="+mn-lt"/>
            </a:endParaRPr>
          </a:p>
        </p:txBody>
      </p:sp>
      <p:sp>
        <p:nvSpPr>
          <p:cNvPr id="180" name="TextBox 179"/>
          <p:cNvSpPr txBox="1"/>
          <p:nvPr/>
        </p:nvSpPr>
        <p:spPr bwMode="auto">
          <a:xfrm>
            <a:off x="7543469" y="1029057"/>
            <a:ext cx="3566583" cy="712787"/>
          </a:xfrm>
          <a:prstGeom prst="rect">
            <a:avLst/>
          </a:prstGeom>
          <a:noFill/>
          <a:ln w="28575">
            <a:noFill/>
          </a:ln>
        </p:spPr>
        <p:txBody>
          <a:bodyPr>
            <a:spAutoFit/>
          </a:bodyPr>
          <a:lstStyle/>
          <a:p>
            <a:pPr algn="ctr">
              <a:lnSpc>
                <a:spcPts val="2400"/>
              </a:lnSpc>
              <a:defRPr/>
            </a:pPr>
            <a:r>
              <a:rPr lang="en-GB" sz="28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Decreasing </a:t>
            </a:r>
          </a:p>
          <a:p>
            <a:pPr algn="ctr">
              <a:lnSpc>
                <a:spcPts val="2400"/>
              </a:lnSpc>
              <a:defRPr/>
            </a:pPr>
            <a:r>
              <a:rPr lang="en-GB" sz="28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current</a:t>
            </a:r>
          </a:p>
        </p:txBody>
      </p:sp>
      <p:sp>
        <p:nvSpPr>
          <p:cNvPr id="12299" name="Rectangle 93"/>
          <p:cNvSpPr>
            <a:spLocks noChangeArrowheads="1"/>
          </p:cNvSpPr>
          <p:nvPr/>
        </p:nvSpPr>
        <p:spPr bwMode="auto">
          <a:xfrm>
            <a:off x="777951" y="5081164"/>
            <a:ext cx="1007956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GB" altLang="en-US" sz="2800" dirty="0">
                <a:latin typeface="+mn-lt"/>
              </a:rPr>
              <a:t>This property of the coil to oppose any change in current through it is called </a:t>
            </a:r>
            <a:r>
              <a:rPr lang="en-GB" altLang="en-US" sz="2800" b="1" dirty="0">
                <a:solidFill>
                  <a:srgbClr val="0000FF"/>
                </a:solidFill>
                <a:latin typeface="+mn-lt"/>
              </a:rPr>
              <a:t>Inductance.</a:t>
            </a:r>
          </a:p>
        </p:txBody>
      </p:sp>
      <p:sp>
        <p:nvSpPr>
          <p:cNvPr id="92" name="Rectangle 91"/>
          <p:cNvSpPr/>
          <p:nvPr/>
        </p:nvSpPr>
        <p:spPr>
          <a:xfrm>
            <a:off x="2917666" y="2540369"/>
            <a:ext cx="2455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b="1" dirty="0">
                <a:solidFill>
                  <a:schemeClr val="tx2"/>
                </a:solidFill>
                <a:cs typeface="Times New Roman" pitchFamily="18" charset="0"/>
              </a:rPr>
              <a:t>THE BASIC INDUCTOR</a:t>
            </a:r>
          </a:p>
        </p:txBody>
      </p:sp>
      <p:sp>
        <p:nvSpPr>
          <p:cNvPr id="94" name="Rectangle 4"/>
          <p:cNvSpPr>
            <a:spLocks noChangeArrowheads="1"/>
          </p:cNvSpPr>
          <p:nvPr/>
        </p:nvSpPr>
        <p:spPr bwMode="auto">
          <a:xfrm>
            <a:off x="311787" y="155195"/>
            <a:ext cx="411683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GB" altLang="en-US" sz="3600" dirty="0">
                <a:solidFill>
                  <a:schemeClr val="tx2"/>
                </a:solidFill>
                <a:latin typeface="+mn-lt"/>
                <a:cs typeface="Times New Roman" pitchFamily="18" charset="0"/>
              </a:rPr>
              <a:t> The Basic Inductor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110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ntr" presetSubtype="1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6" presetClass="emp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uiExpand="1" build="p" animBg="1"/>
      <p:bldP spid="182" grpId="0" animBg="1"/>
      <p:bldP spid="180" grpId="0"/>
      <p:bldP spid="1229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44339" y="385500"/>
            <a:ext cx="10058400" cy="88265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>
                <a:solidFill>
                  <a:schemeClr val="tx1"/>
                </a:solidFill>
                <a:latin typeface="+mn-lt"/>
              </a:rPr>
              <a:t>Self-Inductance</a:t>
            </a:r>
            <a:endParaRPr lang="en-GB" altLang="en-US" sz="3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733708" y="1138195"/>
            <a:ext cx="10160000" cy="5289550"/>
          </a:xfrm>
        </p:spPr>
        <p:txBody>
          <a:bodyPr>
            <a:noAutofit/>
          </a:bodyPr>
          <a:lstStyle/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GB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GB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current 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passes </a:t>
            </a:r>
            <a:r>
              <a:rPr lang="en-GB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through a 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coil</a:t>
            </a:r>
            <a:r>
              <a:rPr lang="en-GB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, a </a:t>
            </a:r>
            <a:r>
              <a:rPr lang="en-GB" altLang="en-US" sz="28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magnetic field</a:t>
            </a:r>
            <a:r>
              <a:rPr lang="en-GB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is established. 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the current changes continuously, the </a:t>
            </a:r>
            <a:r>
              <a:rPr lang="en-GB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magnetic field around the </a:t>
            </a: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coil will also </a:t>
            </a:r>
            <a:r>
              <a:rPr lang="en-US" altLang="en-US" sz="28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change continuously.</a:t>
            </a:r>
            <a:endParaRPr lang="en-GB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GB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constantly </a:t>
            </a:r>
            <a:r>
              <a:rPr lang="en-GB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changing magnetic field </a:t>
            </a: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</a:t>
            </a:r>
            <a:r>
              <a:rPr lang="en-GB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cause an </a:t>
            </a:r>
            <a:r>
              <a:rPr lang="en-GB" altLang="en-US" sz="28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induced voltage</a:t>
            </a:r>
            <a:r>
              <a:rPr lang="en-GB" altLang="en-US" sz="2800" b="1" dirty="0">
                <a:solidFill>
                  <a:srgbClr val="3333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800" b="1" u="sng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across the</a:t>
            </a:r>
            <a:r>
              <a:rPr lang="en-US" altLang="en-US" sz="2800" b="1" u="sng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800" b="1" u="sng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coil</a:t>
            </a:r>
            <a:r>
              <a:rPr lang="en-GB" altLang="en-US" sz="28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(Faraday’s law).</a:t>
            </a:r>
            <a:endParaRPr lang="en-US" altLang="en-US" sz="2800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induced voltage is </a:t>
            </a:r>
            <a:r>
              <a:rPr lang="en-GB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a direction </a:t>
            </a: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that opposes </a:t>
            </a:r>
            <a:r>
              <a:rPr lang="en-GB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change in current</a:t>
            </a: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8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GB" altLang="en-US" sz="28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Lenz’s </a:t>
            </a:r>
            <a:r>
              <a:rPr lang="en-US" altLang="en-US" sz="28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l</a:t>
            </a:r>
            <a:r>
              <a:rPr lang="en-GB" altLang="en-US" sz="28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aw</a:t>
            </a:r>
            <a:r>
              <a:rPr lang="en-US" altLang="en-US" sz="28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).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86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25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3355</TotalTime>
  <Words>941</Words>
  <Application>Microsoft Office PowerPoint</Application>
  <PresentationFormat>Widescreen</PresentationFormat>
  <Paragraphs>210</Paragraphs>
  <Slides>25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9" baseType="lpstr">
      <vt:lpstr>华文新魏</vt:lpstr>
      <vt:lpstr>Arial</vt:lpstr>
      <vt:lpstr>Calibri</vt:lpstr>
      <vt:lpstr>Cambria</vt:lpstr>
      <vt:lpstr>Cambria Math</vt:lpstr>
      <vt:lpstr>Cooper Black</vt:lpstr>
      <vt:lpstr>Gill Sans MT</vt:lpstr>
      <vt:lpstr>Symbol</vt:lpstr>
      <vt:lpstr>Times New Roman</vt:lpstr>
      <vt:lpstr>Trebuchet MS</vt:lpstr>
      <vt:lpstr>Wingdings</vt:lpstr>
      <vt:lpstr>Wingdings 3</vt:lpstr>
      <vt:lpstr>Facet</vt:lpstr>
      <vt:lpstr>Equation</vt:lpstr>
      <vt:lpstr>Unit 13  Inductors</vt:lpstr>
      <vt:lpstr>PowerPoint Presentation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Self-Inductance</vt:lpstr>
      <vt:lpstr>Self-Inductance</vt:lpstr>
      <vt:lpstr>Self-Inductance</vt:lpstr>
      <vt:lpstr>Self-Inductance</vt:lpstr>
      <vt:lpstr>Energy Stored in Inductor</vt:lpstr>
      <vt:lpstr>Physical Characteristics of Inductors</vt:lpstr>
      <vt:lpstr>PowerPoint Presentation</vt:lpstr>
      <vt:lpstr>PowerPoint Presentation</vt:lpstr>
      <vt:lpstr>Physical Characteristics of Inductors</vt:lpstr>
      <vt:lpstr>Winding Resistance</vt:lpstr>
      <vt:lpstr>Winding Capacitance</vt:lpstr>
      <vt:lpstr>Types of Inductors</vt:lpstr>
      <vt:lpstr>Types of Inductors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 Kai Meng</dc:creator>
  <cp:lastModifiedBy>David Li Chung Ping</cp:lastModifiedBy>
  <cp:revision>345</cp:revision>
  <dcterms:created xsi:type="dcterms:W3CDTF">2014-11-11T08:59:17Z</dcterms:created>
  <dcterms:modified xsi:type="dcterms:W3CDTF">2018-10-28T04:08:34Z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84195667-D67E-4AF0-9B14-D300689AE70C</vt:lpwstr>
  </property>
  <property fmtid="{D5CDD505-2E9C-101B-9397-08002B2CF9AE}" pid="3" name="ArticulatePath">
    <vt:lpwstr>PPt for Video - Unit 13  Part A (Inductor Introduction) V2.0</vt:lpwstr>
  </property>
</Properties>
</file>